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2-->
<p:presentation xmlns:r="http://schemas.openxmlformats.org/officeDocument/2006/relationships" xmlns:a="http://schemas.openxmlformats.org/drawingml/2006/main" xmlns:p="http://schemas.openxmlformats.org/presentationml/2006/main" saveSubsetFonts="1">
  <p:sldMasterIdLst>
    <p:sldMasterId id="2147483648" r:id="rId1"/>
  </p:sldMasterIdLst>
  <p:notesMasterIdLst>
    <p:notesMasterId r:id="rId2"/>
  </p:notesMasterIdLst>
  <p:sldIdLst>
    <p:sldId id="256" r:id="rId3"/>
    <p:sldId id="257" r:id="rId4"/>
    <p:sldId id="258" r:id="rId5"/>
    <p:sldId id="304" r:id="rId6"/>
    <p:sldId id="267" r:id="rId7"/>
    <p:sldId id="260" r:id="rId8"/>
    <p:sldId id="261" r:id="rId9"/>
    <p:sldId id="270" r:id="rId10"/>
    <p:sldId id="271" r:id="rId11"/>
    <p:sldId id="262" r:id="rId12"/>
    <p:sldId id="263" r:id="rId13"/>
    <p:sldId id="268" r:id="rId14"/>
    <p:sldId id="269" r:id="rId15"/>
    <p:sldId id="264" r:id="rId16"/>
    <p:sldId id="265" r:id="rId17"/>
    <p:sldId id="266" r:id="rId18"/>
    <p:sldId id="272" r:id="rId19"/>
    <p:sldId id="273" r:id="rId20"/>
    <p:sldId id="274" r:id="rId21"/>
    <p:sldId id="286" r:id="rId22"/>
    <p:sldId id="275" r:id="rId23"/>
    <p:sldId id="276" r:id="rId24"/>
    <p:sldId id="303" r:id="rId25"/>
    <p:sldId id="277" r:id="rId26"/>
    <p:sldId id="278" r:id="rId27"/>
    <p:sldId id="279" r:id="rId28"/>
    <p:sldId id="280" r:id="rId29"/>
    <p:sldId id="281" r:id="rId30"/>
    <p:sldId id="282" r:id="rId31"/>
    <p:sldId id="284" r:id="rId32"/>
    <p:sldId id="296" r:id="rId33"/>
    <p:sldId id="297" r:id="rId34"/>
    <p:sldId id="298" r:id="rId35"/>
    <p:sldId id="299" r:id="rId36"/>
    <p:sldId id="285" r:id="rId37"/>
    <p:sldId id="287" r:id="rId38"/>
    <p:sldId id="288" r:id="rId39"/>
    <p:sldId id="289" r:id="rId40"/>
    <p:sldId id="290" r:id="rId41"/>
    <p:sldId id="291" r:id="rId42"/>
    <p:sldId id="292" r:id="rId43"/>
    <p:sldId id="293" r:id="rId44"/>
    <p:sldId id="295" r:id="rId45"/>
  </p:sldIdLst>
  <p:sldSz cx="9144000" cy="6858000" type="screen4x3"/>
  <p:notesSz cx="6858000" cy="9144000"/>
  <p:custDataLst>
    <p:tags r:id="rId46"/>
  </p:custDataLst>
  <p:defaultTextStyle>
    <a:defPPr>
      <a:defRPr lang="ru-RU"/>
    </a:defPPr>
    <a:lvl1pPr algn="l" rtl="0" eaLnBrk="0" fontAlgn="base" hangingPunct="0">
      <a:spcBef>
        <a:spcPct val="0"/>
      </a:spcBef>
      <a:spcAft>
        <a:spcPct val="0"/>
      </a:spcAft>
      <a:defRPr kern="1200">
        <a:solidFill>
          <a:schemeClr val="tx1"/>
        </a:solidFill>
        <a:latin typeface="Arial"/>
        <a:ea typeface="+mn-ea"/>
        <a:cs typeface="+mn-cs"/>
      </a:defRPr>
    </a:lvl1pPr>
    <a:lvl2pPr marL="457200" algn="l" rtl="0" eaLnBrk="0" fontAlgn="base" hangingPunct="0">
      <a:spcBef>
        <a:spcPct val="0"/>
      </a:spcBef>
      <a:spcAft>
        <a:spcPct val="0"/>
      </a:spcAft>
      <a:defRPr kern="1200">
        <a:solidFill>
          <a:schemeClr val="tx1"/>
        </a:solidFill>
        <a:latin typeface="Arial"/>
        <a:ea typeface="+mn-ea"/>
        <a:cs typeface="+mn-cs"/>
      </a:defRPr>
    </a:lvl2pPr>
    <a:lvl3pPr marL="914400" algn="l" rtl="0" eaLnBrk="0" fontAlgn="base" hangingPunct="0">
      <a:spcBef>
        <a:spcPct val="0"/>
      </a:spcBef>
      <a:spcAft>
        <a:spcPct val="0"/>
      </a:spcAft>
      <a:defRPr kern="1200">
        <a:solidFill>
          <a:schemeClr val="tx1"/>
        </a:solidFill>
        <a:latin typeface="Arial"/>
        <a:ea typeface="+mn-ea"/>
        <a:cs typeface="+mn-cs"/>
      </a:defRPr>
    </a:lvl3pPr>
    <a:lvl4pPr marL="1371600" algn="l" rtl="0" eaLnBrk="0" fontAlgn="base" hangingPunct="0">
      <a:spcBef>
        <a:spcPct val="0"/>
      </a:spcBef>
      <a:spcAft>
        <a:spcPct val="0"/>
      </a:spcAft>
      <a:defRPr kern="1200">
        <a:solidFill>
          <a:schemeClr val="tx1"/>
        </a:solidFill>
        <a:latin typeface="Arial"/>
        <a:ea typeface="+mn-ea"/>
        <a:cs typeface="+mn-cs"/>
      </a:defRPr>
    </a:lvl4pPr>
    <a:lvl5pPr marL="1828800" algn="l" rtl="0" eaLnBrk="0" fontAlgn="base" hangingPunct="0">
      <a:spcBef>
        <a:spcPct val="0"/>
      </a:spcBef>
      <a:spcAft>
        <a:spcPct val="0"/>
      </a:spcAft>
      <a:defRPr kern="1200">
        <a:solidFill>
          <a:schemeClr val="tx1"/>
        </a:solidFill>
        <a:latin typeface="Arial"/>
        <a:ea typeface="+mn-ea"/>
        <a:cs typeface="+mn-cs"/>
      </a:defRPr>
    </a:lvl5pPr>
    <a:lvl6pPr marL="2286000" algn="l" defTabSz="914400" rtl="0" eaLnBrk="1" latinLnBrk="0" hangingPunct="1">
      <a:defRPr kern="1200">
        <a:solidFill>
          <a:schemeClr val="tx1"/>
        </a:solidFill>
        <a:latin typeface="Arial"/>
        <a:ea typeface="+mn-ea"/>
        <a:cs typeface="+mn-cs"/>
      </a:defRPr>
    </a:lvl6pPr>
    <a:lvl7pPr marL="2743200" algn="l" defTabSz="914400" rtl="0" eaLnBrk="1" latinLnBrk="0" hangingPunct="1">
      <a:defRPr kern="1200">
        <a:solidFill>
          <a:schemeClr val="tx1"/>
        </a:solidFill>
        <a:latin typeface="Arial"/>
        <a:ea typeface="+mn-ea"/>
        <a:cs typeface="+mn-cs"/>
      </a:defRPr>
    </a:lvl7pPr>
    <a:lvl8pPr marL="3200400" algn="l" defTabSz="914400" rtl="0" eaLnBrk="1" latinLnBrk="0" hangingPunct="1">
      <a:defRPr kern="1200">
        <a:solidFill>
          <a:schemeClr val="tx1"/>
        </a:solidFill>
        <a:latin typeface="Arial"/>
        <a:ea typeface="+mn-ea"/>
        <a:cs typeface="+mn-cs"/>
      </a:defRPr>
    </a:lvl8pPr>
    <a:lvl9pPr marL="3657600" algn="l" defTabSz="914400" rtl="0" eaLnBrk="1" latinLnBrk="0" hangingPunct="1">
      <a:defRPr kern="1200">
        <a:solidFill>
          <a:schemeClr val="tx1"/>
        </a:solidFill>
        <a:latin typeface="Arial"/>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FF9F"/>
    <a:srgbClr val="FFCC00"/>
    <a:srgbClr val="CC9900"/>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 Type="http://schemas.openxmlformats.org/officeDocument/2006/relationships/slide" Target="slides/slide2.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slide" Target="slides/slide40.xml" /><Relationship Id="rId43" Type="http://schemas.openxmlformats.org/officeDocument/2006/relationships/slide" Target="slides/slide41.xml" /><Relationship Id="rId44" Type="http://schemas.openxmlformats.org/officeDocument/2006/relationships/slide" Target="slides/slide42.xml" /><Relationship Id="rId45" Type="http://schemas.openxmlformats.org/officeDocument/2006/relationships/slide" Target="slides/slide43.xml" /><Relationship Id="rId46" Type="http://schemas.openxmlformats.org/officeDocument/2006/relationships/tags" Target="tags/tag1.xml" /><Relationship Id="rId47" Type="http://schemas.openxmlformats.org/officeDocument/2006/relationships/presProps" Target="presProps.xml" /><Relationship Id="rId48" Type="http://schemas.openxmlformats.org/officeDocument/2006/relationships/viewProps" Target="viewProps.xml" /><Relationship Id="rId49" Type="http://schemas.openxmlformats.org/officeDocument/2006/relationships/theme" Target="theme/theme1.xml" /><Relationship Id="rId5" Type="http://schemas.openxmlformats.org/officeDocument/2006/relationships/slide" Target="slides/slide3.xml" /><Relationship Id="rId50" Type="http://schemas.openxmlformats.org/officeDocument/2006/relationships/tableStyles" Target="tableStyles.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Pr>
        <a:solidFill>
          <a:schemeClr val="bg1"/>
        </a:solidFill>
        <a:effectLst/>
      </p:bgPr>
    </p:bg>
    <p:spTree>
      <p:nvGrpSpPr>
        <p:cNvPr id="1" name=""/>
        <p:cNvGrpSpPr/>
        <p:nvPr/>
      </p:nvGrpSpPr>
      <p:grpSpPr>
        <a:xfrm>
          <a:off x="0" y="0"/>
          <a: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200">
                <a:latin typeface="Arial"/>
              </a:defRPr>
            </a:lvl1pPr>
          </a:lstStyle>
          <a:p>
            <a:pPr>
              <a:defRPr/>
            </a:pPr>
            <a:endParaRPr lang="ru-RU"/>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eaLnBrk="1" hangingPunct="1">
              <a:defRPr sz="1200">
                <a:latin typeface="Arial"/>
              </a:defRPr>
            </a:lvl1pPr>
          </a:lstStyle>
          <a:p>
            <a:pPr>
              <a:defRPr/>
            </a:pPr>
            <a:endParaRPr lang="ru-RU"/>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eaLnBrk="1" hangingPunct="1">
              <a:defRPr sz="1200">
                <a:latin typeface="Arial"/>
              </a:defRPr>
            </a:lvl1pPr>
          </a:lstStyle>
          <a:p>
            <a:pPr>
              <a:defRPr/>
            </a:pPr>
            <a:endParaRPr lang="ru-RU"/>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7208C8E2-BBE6-4F50-9B65-28C9358B6C5A}" type="slidenum">
              <a:rPr lang="ru-RU" altLang="ru-RU"/>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a:ea typeface="+mn-ea"/>
        <a:cs typeface="+mn-cs"/>
      </a:defRPr>
    </a:lvl1pPr>
    <a:lvl2pPr marL="457200" algn="l" rtl="0" eaLnBrk="0" fontAlgn="base" hangingPunct="0">
      <a:spcBef>
        <a:spcPct val="30000"/>
      </a:spcBef>
      <a:spcAft>
        <a:spcPct val="0"/>
      </a:spcAft>
      <a:defRPr sz="1200" kern="1200">
        <a:solidFill>
          <a:schemeClr val="tx1"/>
        </a:solidFill>
        <a:latin typeface="Arial"/>
        <a:ea typeface="+mn-ea"/>
        <a:cs typeface="+mn-cs"/>
      </a:defRPr>
    </a:lvl2pPr>
    <a:lvl3pPr marL="914400" algn="l" rtl="0" eaLnBrk="0" fontAlgn="base" hangingPunct="0">
      <a:spcBef>
        <a:spcPct val="30000"/>
      </a:spcBef>
      <a:spcAft>
        <a:spcPct val="0"/>
      </a:spcAft>
      <a:defRPr sz="1200" kern="1200">
        <a:solidFill>
          <a:schemeClr val="tx1"/>
        </a:solidFill>
        <a:latin typeface="Arial"/>
        <a:ea typeface="+mn-ea"/>
        <a:cs typeface="+mn-cs"/>
      </a:defRPr>
    </a:lvl3pPr>
    <a:lvl4pPr marL="1371600" algn="l" rtl="0" eaLnBrk="0" fontAlgn="base" hangingPunct="0">
      <a:spcBef>
        <a:spcPct val="30000"/>
      </a:spcBef>
      <a:spcAft>
        <a:spcPct val="0"/>
      </a:spcAft>
      <a:defRPr sz="1200" kern="1200">
        <a:solidFill>
          <a:schemeClr val="tx1"/>
        </a:solidFill>
        <a:latin typeface="Arial"/>
        <a:ea typeface="+mn-ea"/>
        <a:cs typeface="+mn-cs"/>
      </a:defRPr>
    </a:lvl4pPr>
    <a:lvl5pPr marL="1828800" algn="l" rtl="0" eaLnBrk="0" fontAlgn="base" hangingPunct="0">
      <a:spcBef>
        <a:spcPct val="30000"/>
      </a:spcBef>
      <a:spcAft>
        <a:spcPct val="0"/>
      </a:spcAft>
      <a:defRPr sz="1200" kern="1200">
        <a:solidFill>
          <a:schemeClr val="tx1"/>
        </a:solidFill>
        <a:latin typeface="Arial"/>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14338" name="Rectangle 7"/>
          <p:cNvSpPr>
            <a:spLocks noGrp="1" noChangeArrowheads="1"/>
          </p:cNvSpPr>
          <p:nvPr>
            <p:ph type="sldNum" sz="quarter" idx="5"/>
          </p:nvPr>
        </p:nvSpPr>
        <p:spPr>
          <a:noFill/>
        </p:spPr>
        <p:txBody>
          <a:bodyPr/>
          <a:lstStyle/>
          <a:p>
            <a:fld id="{438CB81E-1DF2-47FC-A72A-2D1EAD615730}" type="slidenum">
              <a:rPr lang="ru-RU" altLang="ru-RU"/>
              <a:t>11</a:t>
            </a:fld>
            <a:endParaRPr lang="ru-RU" altLang="ru-RU"/>
          </a:p>
        </p:txBody>
      </p:sp>
      <p:sp>
        <p:nvSpPr>
          <p:cNvPr id="14339" name="Rectangle 2"/>
          <p:cNvSpPr>
            <a:spLocks noGrp="1" noRot="1" noChangeAspect="1" noChangeArrowheads="1" noTextEdit="1"/>
          </p:cNvSpPr>
          <p:nvPr>
            <p:ph type="sldImg"/>
          </p:nvPr>
        </p:nvSpPr>
        <p:spPr/>
      </p:sp>
      <p:sp>
        <p:nvSpPr>
          <p:cNvPr id="14340" name="Rectangle 3"/>
          <p:cNvSpPr>
            <a:spLocks noGrp="1" noChangeArrowheads="1"/>
          </p:cNvSpPr>
          <p:nvPr>
            <p:ph type="body" idx="1"/>
          </p:nvPr>
        </p:nvSpPr>
        <p:spPr>
          <a:noFill/>
        </p:spPr>
        <p:txBody>
          <a:bodyPr/>
          <a:lstStyle/>
          <a:p>
            <a:pPr eaLnBrk="1" hangingPunct="1"/>
            <a:endParaRPr lang="ru-RU" altLang="ru-RU"/>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 preserve="1">
  <p:cSld name="Титульный слайд">
    <p:spTree>
      <p:nvGrpSpPr>
        <p:cNvPr id="1" name=""/>
        <p:cNvGrpSpPr/>
        <p:nvPr/>
      </p:nvGrpSpPr>
      <p:grpSpPr>
        <a:xfrm>
          <a:off x="0" y="0"/>
          <a: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p:cNvSpPr>
            <a:spLocks noGrp="1" noChangeArrowheads="1"/>
          </p:cNvSpPr>
          <p:nvPr>
            <p:ph type="dt" sz="half" idx="10"/>
          </p:nvPr>
        </p:nvSpPr>
        <p:spPr/>
        <p:txBody>
          <a:bodyPr/>
          <a:lstStyle>
            <a:lvl1pPr>
              <a:defRPr/>
            </a:lvl1pPr>
          </a:lstStyle>
          <a:p>
            <a:pPr>
              <a:defRPr/>
            </a:pPr>
            <a:endParaRPr lang="ru-RU"/>
          </a:p>
        </p:txBody>
      </p:sp>
      <p:sp>
        <p:nvSpPr>
          <p:cNvPr id="5" name="Rectangle 5"/>
          <p:cNvSpPr>
            <a:spLocks noGrp="1" noChangeArrowheads="1"/>
          </p:cNvSpPr>
          <p:nvPr>
            <p:ph type="ftr" sz="quarter" idx="11"/>
          </p:nvPr>
        </p:nvSpPr>
        <p:spPr/>
        <p:txBody>
          <a:bodyPr/>
          <a:lstStyle>
            <a:lvl1pPr>
              <a:defRPr/>
            </a:lvl1pPr>
          </a:lstStyle>
          <a:p>
            <a:pPr>
              <a:defRPr/>
            </a:pPr>
            <a:endParaRPr lang="ru-RU"/>
          </a:p>
        </p:txBody>
      </p:sp>
      <p:sp>
        <p:nvSpPr>
          <p:cNvPr id="6" name="Rectangle 6"/>
          <p:cNvSpPr>
            <a:spLocks noGrp="1" noChangeArrowheads="1"/>
          </p:cNvSpPr>
          <p:nvPr>
            <p:ph type="sldNum" sz="quarter" idx="12"/>
          </p:nvPr>
        </p:nvSpPr>
        <p:spPr/>
        <p:txBody>
          <a:bodyPr/>
          <a:lstStyle>
            <a:lvl1pPr>
              <a:defRPr/>
            </a:lvl1pPr>
          </a:lstStyle>
          <a:p>
            <a:fld id="{DA63D4CF-F66D-4D0A-9417-77AF2D9F3CB6}" type="slidenum">
              <a:rPr lang="ru-RU" altLang="ru-RU"/>
              <a:t>‹#›</a:t>
            </a:fld>
            <a:endParaRPr lang="ru-RU" altLang="ru-RU"/>
          </a:p>
        </p:txBody>
      </p:sp>
    </p:spTree>
  </p:cSld>
  <p:clrMapOvr>
    <a:masterClrMapping/>
  </p:clrMapOvr>
  <p:transition>
    <p:wedge/>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Заголовок и объект">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p:txBody>
          <a:bodyPr/>
          <a:lstStyle>
            <a:lvl1pPr>
              <a:defRPr/>
            </a:lvl1pPr>
          </a:lstStyle>
          <a:p>
            <a:pPr>
              <a:defRPr/>
            </a:pPr>
            <a:endParaRPr lang="ru-RU"/>
          </a:p>
        </p:txBody>
      </p:sp>
      <p:sp>
        <p:nvSpPr>
          <p:cNvPr id="5" name="Rectangle 5"/>
          <p:cNvSpPr>
            <a:spLocks noGrp="1" noChangeArrowheads="1"/>
          </p:cNvSpPr>
          <p:nvPr>
            <p:ph type="ftr" sz="quarter" idx="11"/>
          </p:nvPr>
        </p:nvSpPr>
        <p:spPr/>
        <p:txBody>
          <a:bodyPr/>
          <a:lstStyle>
            <a:lvl1pPr>
              <a:defRPr/>
            </a:lvl1pPr>
          </a:lstStyle>
          <a:p>
            <a:pPr>
              <a:defRPr/>
            </a:pPr>
            <a:endParaRPr lang="ru-RU"/>
          </a:p>
        </p:txBody>
      </p:sp>
      <p:sp>
        <p:nvSpPr>
          <p:cNvPr id="6" name="Rectangle 6"/>
          <p:cNvSpPr>
            <a:spLocks noGrp="1" noChangeArrowheads="1"/>
          </p:cNvSpPr>
          <p:nvPr>
            <p:ph type="sldNum" sz="quarter" idx="12"/>
          </p:nvPr>
        </p:nvSpPr>
        <p:spPr/>
        <p:txBody>
          <a:bodyPr/>
          <a:lstStyle>
            <a:lvl1pPr>
              <a:defRPr/>
            </a:lvl1pPr>
          </a:lstStyle>
          <a:p>
            <a:fld id="{365B678A-AE64-4D8E-9CEB-E00C522CCCA3}" type="slidenum">
              <a:rPr lang="ru-RU" altLang="ru-RU"/>
              <a:t>‹#›</a:t>
            </a:fld>
            <a:endParaRPr lang="ru-RU" altLang="ru-RU"/>
          </a:p>
        </p:txBody>
      </p:sp>
    </p:spTree>
  </p:cSld>
  <p:clrMapOvr>
    <a:masterClrMapping/>
  </p:clrMapOvr>
  <p:transition>
    <p:wedge/>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hangingPunct="1">
              <a:defRPr sz="1400">
                <a:latin typeface="Arial"/>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eaLnBrk="1" hangingPunct="1">
              <a:defRPr sz="1400">
                <a:latin typeface="Arial"/>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DD86D878-B1B8-4C6D-886B-0BD6DA41A10E}" type="slidenum">
              <a:rPr lang="ru-RU" altLang="ru-RU"/>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768" decel="100000"/>
                                        <p:tgtEl>
                                          <p:spTgt spid="1026"/>
                                        </p:tgtEl>
                                      </p:cBhvr>
                                    </p:animEffect>
                                    <p:animScale>
                                      <p:cBhvr>
                                        <p:cTn id="8" dur="768" decel="100000"/>
                                        <p:tgtEl>
                                          <p:spTgt spid="1026"/>
                                        </p:tgtEl>
                                      </p:cBhvr>
                                      <p:from x="10000" y="10000"/>
                                      <p:to x="200000" y="450000"/>
                                    </p:animScale>
                                    <p:animScale>
                                      <p:cBhvr>
                                        <p:cTn id="9" dur="1230" accel="100000" fill="hold">
                                          <p:stCondLst>
                                            <p:cond delay="768"/>
                                          </p:stCondLst>
                                        </p:cTn>
                                        <p:tgtEl>
                                          <p:spTgt spid="1026"/>
                                        </p:tgtEl>
                                      </p:cBhvr>
                                      <p:from x="200000" y="450000"/>
                                      <p:to x="100000" y="100000"/>
                                    </p:animScale>
                                    <p:set>
                                      <p:cBhvr>
                                        <p:cTn id="10" dur="768" fill="hold"/>
                                        <p:tgtEl>
                                          <p:spTgt spid="1026"/>
                                        </p:tgtEl>
                                        <p:attrNameLst>
                                          <p:attrName>ppt_x</p:attrName>
                                        </p:attrNameLst>
                                      </p:cBhvr>
                                      <p:to>
                                        <p:strVal val="(0.5)"/>
                                      </p:to>
                                    </p:set>
                                    <p:anim from="(0.5)" to="(#ppt_x)" calcmode="lin" valueType="num">
                                      <p:cBhvr>
                                        <p:cTn id="11" dur="1230" accel="100000" fill="hold">
                                          <p:stCondLst>
                                            <p:cond delay="768"/>
                                          </p:stCondLst>
                                        </p:cTn>
                                        <p:tgtEl>
                                          <p:spTgt spid="1026"/>
                                        </p:tgtEl>
                                        <p:attrNameLst>
                                          <p:attrName>ppt_x</p:attrName>
                                        </p:attrNameLst>
                                      </p:cBhvr>
                                    </p:anim>
                                    <p:set>
                                      <p:cBhvr>
                                        <p:cTn id="12" dur="768" fill="hold"/>
                                        <p:tgtEl>
                                          <p:spTgt spid="1026"/>
                                        </p:tgtEl>
                                        <p:attrNameLst>
                                          <p:attrName>ppt_y</p:attrName>
                                        </p:attrNameLst>
                                      </p:cBhvr>
                                      <p:to>
                                        <p:strVal val="(#ppt_y+0.4)"/>
                                      </p:to>
                                    </p:set>
                                    <p:anim from="(#ppt_y+0.4)" to="(#ppt_y)" calcmode="lin" valueType="num">
                                      <p:cBhvr>
                                        <p:cTn id="13" dur="1230" accel="100000" fill="hold">
                                          <p:stCondLst>
                                            <p:cond delay="768"/>
                                          </p:stCondLst>
                                        </p:cTn>
                                        <p:tgtEl>
                                          <p:spTgt spid="1026"/>
                                        </p:tgtEl>
                                        <p:attrNameLst>
                                          <p:attrName>ppt_y</p:attrName>
                                        </p:attrNameLst>
                                      </p:cBhvr>
                                    </p:anim>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027">
                                            <p:txEl>
                                              <p:pRg st="0" end="0"/>
                                            </p:txEl>
                                          </p:spTgt>
                                        </p:tgtEl>
                                        <p:attrNameLst>
                                          <p:attrName>style.visibility</p:attrName>
                                        </p:attrNameLst>
                                      </p:cBhvr>
                                      <p:to>
                                        <p:strVal val="visible"/>
                                      </p:to>
                                    </p:set>
                                    <p:anim calcmode="lin" valueType="num">
                                      <p:cBhvr>
                                        <p:cTn id="18" dur="500" fill="hold"/>
                                        <p:tgtEl>
                                          <p:spTgt spid="1027">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027">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027">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027">
                                            <p:txEl>
                                              <p:pRg st="1" end="1"/>
                                            </p:txEl>
                                          </p:spTgt>
                                        </p:tgtEl>
                                        <p:attrNameLst>
                                          <p:attrName>style.visibility</p:attrName>
                                        </p:attrNameLst>
                                      </p:cBhvr>
                                      <p:to>
                                        <p:strVal val="visible"/>
                                      </p:to>
                                    </p:set>
                                    <p:anim calcmode="lin" valueType="num">
                                      <p:cBhvr>
                                        <p:cTn id="23" dur="500" fill="hold"/>
                                        <p:tgtEl>
                                          <p:spTgt spid="102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027">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1027">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027">
                                            <p:txEl>
                                              <p:pRg st="2" end="2"/>
                                            </p:txEl>
                                          </p:spTgt>
                                        </p:tgtEl>
                                        <p:attrNameLst>
                                          <p:attrName>style.visibility</p:attrName>
                                        </p:attrNameLst>
                                      </p:cBhvr>
                                      <p:to>
                                        <p:strVal val="visible"/>
                                      </p:to>
                                    </p:set>
                                    <p:anim calcmode="lin" valueType="num">
                                      <p:cBhvr>
                                        <p:cTn id="28" dur="500" fill="hold"/>
                                        <p:tgtEl>
                                          <p:spTgt spid="1027">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1027">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1027">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1027">
                                            <p:txEl>
                                              <p:pRg st="3" end="3"/>
                                            </p:txEl>
                                          </p:spTgt>
                                        </p:tgtEl>
                                        <p:attrNameLst>
                                          <p:attrName>style.visibility</p:attrName>
                                        </p:attrNameLst>
                                      </p:cBhvr>
                                      <p:to>
                                        <p:strVal val="visible"/>
                                      </p:to>
                                    </p:set>
                                    <p:anim calcmode="lin" valueType="num">
                                      <p:cBhvr>
                                        <p:cTn id="33" dur="500" fill="hold"/>
                                        <p:tgtEl>
                                          <p:spTgt spid="102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027">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1027">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027">
                                            <p:txEl>
                                              <p:pRg st="4" end="4"/>
                                            </p:txEl>
                                          </p:spTgt>
                                        </p:tgtEl>
                                        <p:attrNameLst>
                                          <p:attrName>style.visibility</p:attrName>
                                        </p:attrNameLst>
                                      </p:cBhvr>
                                      <p:to>
                                        <p:strVal val="visible"/>
                                      </p:to>
                                    </p:set>
                                    <p:anim calcmode="lin" valueType="num">
                                      <p:cBhvr>
                                        <p:cTn id="38" dur="500" fill="hold"/>
                                        <p:tgtEl>
                                          <p:spTgt spid="1027">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1027">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1" uiExpand="1" bui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a:defRPr>
      </a:lvl2pPr>
      <a:lvl3pPr algn="ctr" rtl="0" eaLnBrk="0" fontAlgn="base" hangingPunct="0">
        <a:spcBef>
          <a:spcPct val="0"/>
        </a:spcBef>
        <a:spcAft>
          <a:spcPct val="0"/>
        </a:spcAft>
        <a:defRPr sz="4400">
          <a:solidFill>
            <a:schemeClr val="tx2"/>
          </a:solidFill>
          <a:latin typeface="Arial"/>
        </a:defRPr>
      </a:lvl3pPr>
      <a:lvl4pPr algn="ctr" rtl="0" eaLnBrk="0" fontAlgn="base" hangingPunct="0">
        <a:spcBef>
          <a:spcPct val="0"/>
        </a:spcBef>
        <a:spcAft>
          <a:spcPct val="0"/>
        </a:spcAft>
        <a:defRPr sz="4400">
          <a:solidFill>
            <a:schemeClr val="tx2"/>
          </a:solidFill>
          <a:latin typeface="Arial"/>
        </a:defRPr>
      </a:lvl4pPr>
      <a:lvl5pPr algn="ctr" rtl="0" eaLnBrk="0" fontAlgn="base" hangingPunct="0">
        <a:spcBef>
          <a:spcPct val="0"/>
        </a:spcBef>
        <a:spcAft>
          <a:spcPct val="0"/>
        </a:spcAft>
        <a:defRPr sz="4400">
          <a:solidFill>
            <a:schemeClr val="tx2"/>
          </a:solidFill>
          <a:latin typeface="Arial"/>
        </a:defRPr>
      </a:lvl5pPr>
      <a:lvl6pPr marL="457200" algn="ctr" rtl="0" fontAlgn="base">
        <a:spcBef>
          <a:spcPct val="0"/>
        </a:spcBef>
        <a:spcAft>
          <a:spcPct val="0"/>
        </a:spcAft>
        <a:defRPr sz="4400">
          <a:solidFill>
            <a:schemeClr val="tx2"/>
          </a:solidFill>
          <a:latin typeface="Arial"/>
        </a:defRPr>
      </a:lvl6pPr>
      <a:lvl7pPr marL="914400" algn="ctr" rtl="0" fontAlgn="base">
        <a:spcBef>
          <a:spcPct val="0"/>
        </a:spcBef>
        <a:spcAft>
          <a:spcPct val="0"/>
        </a:spcAft>
        <a:defRPr sz="4400">
          <a:solidFill>
            <a:schemeClr val="tx2"/>
          </a:solidFill>
          <a:latin typeface="Arial"/>
        </a:defRPr>
      </a:lvl7pPr>
      <a:lvl8pPr marL="1371600" algn="ctr" rtl="0" fontAlgn="base">
        <a:spcBef>
          <a:spcPct val="0"/>
        </a:spcBef>
        <a:spcAft>
          <a:spcPct val="0"/>
        </a:spcAft>
        <a:defRPr sz="4400">
          <a:solidFill>
            <a:schemeClr val="tx2"/>
          </a:solidFill>
          <a:latin typeface="Arial"/>
        </a:defRPr>
      </a:lvl8pPr>
      <a:lvl9pPr marL="1828800" algn="ctr" rtl="0" fontAlgn="base">
        <a:spcBef>
          <a:spcPct val="0"/>
        </a:spcBef>
        <a:spcAft>
          <a:spcPct val="0"/>
        </a:spcAft>
        <a:defRPr sz="4400">
          <a:solidFill>
            <a:schemeClr val="tx2"/>
          </a:solidFill>
          <a:latin typeface="Arial"/>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 Id="rId3" Type="http://schemas.openxmlformats.org/officeDocument/2006/relationships/image" Target="../media/image2.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2.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1.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3.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4.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5.jpeg" /><Relationship Id="rId4" Type="http://schemas.openxmlformats.org/officeDocument/2006/relationships/image" Target="../media/image16.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7.pn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8.jpeg" /><Relationship Id="rId4" Type="http://schemas.openxmlformats.org/officeDocument/2006/relationships/image" Target="../media/image19.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0.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1.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2.jpeg" /><Relationship Id="rId4" Type="http://schemas.openxmlformats.org/officeDocument/2006/relationships/image" Target="../media/image23.jpe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file:///C:\Documents%20and%20Settings\&#1071;\&#1052;&#1086;&#1080;%20&#1076;&#1086;&#1082;&#1091;&#1084;&#1077;&#1085;&#1090;&#1099;\&#1041;&#1072;&#1089;&#1082;&#1077;&#1090;&#1073;&#1086;&#1083;\ball.htm" TargetMode="External" /><Relationship Id="rId3" Type="http://schemas.openxmlformats.org/officeDocument/2006/relationships/image" Target="../media/image1.jpe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4.jpe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file:///C:\Documents%20and%20Settings\&#1071;\&#1052;&#1086;&#1080;%20&#1076;&#1086;&#1082;&#1091;&#1084;&#1077;&#1085;&#1090;&#1099;\&#1041;&#1072;&#1089;&#1082;&#1077;&#1090;&#1073;&#1086;&#1083;\ball.htm" TargetMode="External" /><Relationship Id="rId3" Type="http://schemas.openxmlformats.org/officeDocument/2006/relationships/image" Target="../media/image1.jpeg" /><Relationship Id="rId4" Type="http://schemas.openxmlformats.org/officeDocument/2006/relationships/image" Target="../media/image25.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6.jpeg"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7.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3.jpe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3.jpe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8.jpeg"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9.jpe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30.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31.jpeg"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4.png" /><Relationship Id="rId4" Type="http://schemas.openxmlformats.org/officeDocument/2006/relationships/image" Target="../media/image5.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6.jpeg" /><Relationship Id="rId4" Type="http://schemas.openxmlformats.org/officeDocument/2006/relationships/image" Target="../media/image7.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8.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file:///C:\Documents%20and%20Settings\&#1071;\&#1052;&#1086;&#1080;%20&#1076;&#1086;&#1082;&#1091;&#1084;&#1077;&#1085;&#1090;&#1099;\&#1041;&#1072;&#1089;&#1082;&#1077;&#1090;&#1073;&#1086;&#1083;\ploschadka.htm" TargetMode="External" /><Relationship Id="rId3" Type="http://schemas.openxmlformats.org/officeDocument/2006/relationships/hyperlink" Target="file:///C:\Documents%20and%20Settings\&#1071;\&#1052;&#1086;&#1080;%20&#1076;&#1086;&#1082;&#1091;&#1084;&#1077;&#1085;&#1090;&#1099;\&#1041;&#1072;&#1089;&#1082;&#1077;&#1090;&#1073;&#1086;&#1083;\basket.htm" TargetMode="External" /><Relationship Id="rId4" Type="http://schemas.openxmlformats.org/officeDocument/2006/relationships/image" Target="../media/image9.jpeg" /><Relationship Id="rId5" Type="http://schemas.openxmlformats.org/officeDocument/2006/relationships/image" Target="../media/image1.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0.jpeg" /><Relationship Id="rId3" Type="http://schemas.openxmlformats.org/officeDocument/2006/relationships/image" Target="../media/image11.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074" name="Rectangle 2"/>
          <p:cNvSpPr>
            <a:spLocks noGrp="1" noChangeArrowheads="1"/>
          </p:cNvSpPr>
          <p:nvPr>
            <p:ph type="ctrTitle"/>
          </p:nvPr>
        </p:nvSpPr>
        <p:spPr>
          <a:xfrm>
            <a:off x="107504" y="2042244"/>
            <a:ext cx="9144000" cy="1612900"/>
          </a:xfrm>
        </p:spPr>
        <p:txBody>
          <a:bodyPr/>
          <a:lstStyle/>
          <a:p>
            <a:pPr eaLnBrk="1" hangingPunct="1"/>
            <a:r>
              <a:rPr lang="ru-RU" altLang="ru-RU" sz="6600">
                <a:solidFill>
                  <a:srgbClr val="FF3300"/>
                </a:solidFill>
                <a:effectLst>
                  <a:outerShdw blurRad="38100" dist="38100" dir="2700000" algn="tl">
                    <a:srgbClr val="000000">
                      <a:alpha val="43137"/>
                    </a:srgbClr>
                  </a:outerShdw>
                </a:effectLst>
                <a:latin typeface="Times New Roman" pitchFamily="18" charset="0"/>
              </a:rPr>
              <a:t>ВСЁ</a:t>
            </a:r>
            <a:r>
              <a:rPr lang="ru-RU" altLang="ru-RU" sz="6600">
                <a:solidFill>
                  <a:srgbClr val="FF3300"/>
                </a:solidFill>
                <a:latin typeface="Times New Roman" pitchFamily="18" charset="0"/>
              </a:rPr>
              <a:t> О БАСКЕТБОЛЕ</a:t>
            </a:r>
          </a:p>
        </p:txBody>
      </p:sp>
      <p:pic>
        <p:nvPicPr>
          <p:cNvPr id="3075"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2" name="TextBox 1">
            <a:extLst>
              <a:ext uri="{FF2B5EF4-FFF2-40B4-BE49-F238E27FC236}">
                <a16:creationId xmlns:a16="http://schemas.microsoft.com/office/drawing/2014/main" id="{22548099-86B0-E7A6-0607-ED4C0F8FC31A}"/>
              </a:ext>
            </a:extLst>
          </p:cNvPr>
          <p:cNvSpPr txBox="1"/>
          <p:nvPr/>
        </p:nvSpPr>
        <p:spPr>
          <a:xfrm>
            <a:off x="3851920" y="5013176"/>
            <a:ext cx="4968552" cy="923330"/>
          </a:xfrm>
          <a:prstGeom prst="rect">
            <a:avLst/>
          </a:prstGeom>
          <a:noFill/>
        </p:spPr>
        <p:txBody>
          <a:bodyPr wrap="square" rtlCol="0">
            <a:spAutoFit/>
          </a:bodyPr>
          <a:lstStyle/>
          <a:p>
            <a:r>
              <a:rPr lang="ru-RU">
                <a:solidFill>
                  <a:srgbClr val="C00000"/>
                </a:solidFill>
                <a:effectLst>
                  <a:outerShdw blurRad="38100" dist="38100" dir="2700000" algn="tl">
                    <a:srgbClr val="000000">
                      <a:alpha val="43137"/>
                    </a:srgbClr>
                  </a:outerShdw>
                </a:effectLst>
                <a:latin typeface="Arial Black" panose="020b0a04020102020204" pitchFamily="34" charset="0"/>
              </a:rPr>
              <a:t>Выполнил тренер-преподаватель по баскетболу</a:t>
            </a:r>
          </a:p>
          <a:p>
            <a:r>
              <a:rPr lang="ru-RU">
                <a:solidFill>
                  <a:srgbClr val="C00000"/>
                </a:solidFill>
                <a:effectLst>
                  <a:outerShdw blurRad="38100" dist="38100" dir="2700000" algn="tl">
                    <a:srgbClr val="000000">
                      <a:alpha val="43137"/>
                    </a:srgbClr>
                  </a:outerShdw>
                </a:effectLst>
                <a:latin typeface="Arial Black" panose="020b0a04020102020204" pitchFamily="34" charset="0"/>
              </a:rPr>
              <a:t>Желудков Кирилл Эдуардович</a:t>
            </a:r>
          </a:p>
        </p:txBody>
      </p:sp>
      <p:sp>
        <p:nvSpPr>
          <p:cNvPr id="3" name="TextBox 2">
            <a:extLst>
              <a:ext uri="{FF2B5EF4-FFF2-40B4-BE49-F238E27FC236}">
                <a16:creationId xmlns:a16="http://schemas.microsoft.com/office/drawing/2014/main" id="{F32D55DD-2CE3-BA71-B6B1-91B0EDCBB08D}"/>
              </a:ext>
            </a:extLst>
          </p:cNvPr>
          <p:cNvSpPr txBox="1"/>
          <p:nvPr/>
        </p:nvSpPr>
        <p:spPr>
          <a:xfrm>
            <a:off x="2987824" y="6309320"/>
            <a:ext cx="3168352" cy="369332"/>
          </a:xfrm>
          <a:prstGeom prst="rect">
            <a:avLst/>
          </a:prstGeom>
          <a:noFill/>
        </p:spPr>
        <p:txBody>
          <a:bodyPr wrap="square" rtlCol="0">
            <a:spAutoFit/>
          </a:bodyPr>
          <a:lstStyle/>
          <a:p>
            <a:r>
              <a:rPr lang="ru-RU" b="1">
                <a:solidFill>
                  <a:srgbClr val="C00000"/>
                </a:solidFill>
                <a:effectLst>
                  <a:outerShdw blurRad="38100" dist="38100" dir="2700000" algn="tl">
                    <a:srgbClr val="000000">
                      <a:alpha val="43137"/>
                    </a:srgbClr>
                  </a:outerShdw>
                </a:effectLst>
              </a:rPr>
              <a:t>пгт. Верх-Чебула, 2024 г.</a:t>
            </a:r>
          </a:p>
        </p:txBody>
      </p:sp>
      <p:pic>
        <p:nvPicPr>
          <p:cNvPr id="5" name="Рисунок 4">
            <a:extLst>
              <a:ext uri="{FF2B5EF4-FFF2-40B4-BE49-F238E27FC236}">
                <a16:creationId xmlns:a16="http://schemas.microsoft.com/office/drawing/2014/main" id="{388679DE-EE01-5927-25D8-C3744D7144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686" y="3375117"/>
            <a:ext cx="2554122" cy="3303535"/>
          </a:xfrm>
          <a:prstGeom prst="rect">
            <a:avLst/>
          </a:prstGeom>
        </p:spPr>
      </p:pic>
    </p:spTree>
  </p:cSld>
  <p:clrMapOvr>
    <a:masterClrMapping/>
  </p:clrMapOvr>
  <p:transition>
    <p:wedge/>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2290"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19460" name="Rectangle 1028"/>
          <p:cNvSpPr>
            <a:spLocks noChangeArrowheads="1"/>
          </p:cNvSpPr>
          <p:nvPr/>
        </p:nvSpPr>
        <p:spPr bwMode="auto">
          <a:xfrm>
            <a:off x="5111750" y="2322513"/>
            <a:ext cx="4032250" cy="4535487"/>
          </a:xfrm>
          <a:prstGeom prst="rect">
            <a:avLst/>
          </a:prstGeom>
          <a:solidFill>
            <a:srgbClr val="FFFF9F"/>
          </a:solidFill>
          <a:ln w="9525">
            <a:noFill/>
            <a:miter lim="800000"/>
          </a:ln>
        </p:spPr>
        <p:txBody>
          <a:bodyPr/>
          <a:lstStyle/>
          <a:p>
            <a:pPr marL="342900" indent="-342900" algn="ctr" eaLnBrk="1" hangingPunct="1">
              <a:spcBef>
                <a:spcPct val="20000"/>
              </a:spcBef>
              <a:defRPr/>
            </a:pPr>
            <a:r>
              <a:rPr lang="ru-RU" sz="2600">
                <a:solidFill>
                  <a:srgbClr val="FF3300"/>
                </a:solidFill>
                <a:effectLst>
                  <a:outerShdw blurRad="38100" dist="38100" dir="2700000" algn="tl">
                    <a:srgbClr val="000000"/>
                  </a:outerShdw>
                </a:effectLst>
                <a:latin typeface="Times New Roman" pitchFamily="18" charset="0"/>
                <a:cs typeface="Times New Roman" pitchFamily="18" charset="0"/>
              </a:rPr>
              <a:t>  </a:t>
            </a:r>
          </a:p>
          <a:p>
            <a:pPr marL="342900" indent="-342900" algn="ctr" eaLnBrk="1" hangingPunct="1">
              <a:spcBef>
                <a:spcPct val="20000"/>
              </a:spcBef>
              <a:defRPr/>
            </a:pPr>
            <a:endParaRPr lang="ru-RU" sz="2600">
              <a:solidFill>
                <a:srgbClr val="FF3300"/>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pPr marL="342900" indent="-342900" algn="ctr" eaLnBrk="1" hangingPunct="1">
              <a:spcBef>
                <a:spcPct val="20000"/>
              </a:spcBef>
              <a:defRPr/>
            </a:pPr>
            <a:r>
              <a:rPr lang="ru-RU" sz="2600">
                <a:solidFill>
                  <a:srgbClr val="FF3300"/>
                </a:solidFill>
                <a:effectLst>
                  <a:outerShdw blurRad="38100" dist="38100" dir="2700000" algn="tl">
                    <a:srgbClr val="000000"/>
                  </a:outerShdw>
                </a:effectLst>
                <a:latin typeface="Times New Roman" pitchFamily="18" charset="0"/>
                <a:cs typeface="Times New Roman" pitchFamily="18" charset="0"/>
              </a:rPr>
              <a:t> </a:t>
            </a:r>
            <a:r>
              <a:rPr lang="ru-RU" sz="2600">
                <a:effectLst>
                  <a:outerShdw blurRad="38100" dist="38100" dir="2700000" algn="tl">
                    <a:srgbClr val="FFFFFF"/>
                  </a:outerShdw>
                </a:effectLst>
                <a:latin typeface="Times New Roman" pitchFamily="18" charset="0"/>
                <a:cs typeface="Times New Roman" pitchFamily="18" charset="0"/>
              </a:rPr>
              <a:t>Занимаясь баскетболом, вы станете сильными, быстрыми, ловкими и смелыми, воспитаете в себе меткость, умение быстро ориентироваться в сложной обстановке.</a:t>
            </a:r>
          </a:p>
        </p:txBody>
      </p:sp>
      <p:sp>
        <p:nvSpPr>
          <p:cNvPr id="12293" name="Rectangle 8"/>
          <p:cNvSpPr>
            <a:spLocks noGrp="1" noChangeArrowheads="1"/>
          </p:cNvSpPr>
          <p:nvPr>
            <p:ph type="body" idx="1"/>
          </p:nvPr>
        </p:nvSpPr>
        <p:spPr>
          <a:xfrm>
            <a:off x="-33881" y="2543175"/>
            <a:ext cx="4032250" cy="4319588"/>
          </a:xfrm>
          <a:solidFill>
            <a:srgbClr val="FFFF9F"/>
          </a:solidFill>
        </p:spPr>
        <p:txBody>
          <a:bodyPr/>
          <a:lstStyle/>
          <a:p>
            <a:pPr indent="11113" eaLnBrk="1" hangingPunct="1">
              <a:lnSpc>
                <a:spcPct val="90000"/>
              </a:lnSpc>
              <a:buFontTx/>
              <a:buNone/>
            </a:pPr>
            <a:endParaRPr lang="ru-RU" altLang="ru-RU" sz="2800">
              <a:latin typeface="Times New Roman" panose="02020603050405020304" pitchFamily="18" charset="0"/>
              <a:cs typeface="Times New Roman" panose="02020603050405020304" pitchFamily="18" charset="0"/>
            </a:endParaRPr>
          </a:p>
          <a:p>
            <a:pPr indent="11113" eaLnBrk="1" hangingPunct="1">
              <a:lnSpc>
                <a:spcPct val="90000"/>
              </a:lnSpc>
              <a:buFontTx/>
              <a:buNone/>
            </a:pPr>
            <a:r>
              <a:rPr lang="ru-RU" altLang="ru-RU" sz="2800">
                <a:latin typeface="Times New Roman" pitchFamily="18" charset="0"/>
                <a:cs typeface="Times New Roman" pitchFamily="18" charset="0"/>
              </a:rPr>
              <a:t>Баскетбол </a:t>
            </a:r>
            <a:r>
              <a:rPr lang="ru-RU" altLang="ru-RU" sz="2400">
                <a:latin typeface="Times New Roman" pitchFamily="18" charset="0"/>
                <a:cs typeface="Times New Roman" pitchFamily="18" charset="0"/>
              </a:rPr>
              <a:t>– командная игра с мячом, в которой игроки одной команды, передавая мяч друг другу руками или перемещаясь с ним по площадки, стремятся наибольшее количество раз забросить его в корзину соперников.</a:t>
            </a:r>
          </a:p>
        </p:txBody>
      </p:sp>
      <p:pic>
        <p:nvPicPr>
          <p:cNvPr id="3" name="Рисунок 2">
            <a:extLst>
              <a:ext uri="{FF2B5EF4-FFF2-40B4-BE49-F238E27FC236}">
                <a16:creationId xmlns:a16="http://schemas.microsoft.com/office/drawing/2014/main" id="{563D505C-2233-29BD-BEAD-EAB59A7CAD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784" y="186720"/>
            <a:ext cx="3530190" cy="2564904"/>
          </a:xfrm>
          <a:prstGeom prst="rect">
            <a:avLst/>
          </a:prstGeom>
        </p:spPr>
      </p:pic>
    </p:spTree>
  </p:cSld>
  <p:clrMapOvr>
    <a:masterClrMapping/>
  </p:clrMapOvr>
  <p:transition>
    <p:wedge/>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219" name="Rectangle 3"/>
          <p:cNvSpPr>
            <a:spLocks noGrp="1" noChangeArrowheads="1"/>
          </p:cNvSpPr>
          <p:nvPr>
            <p:ph type="body" idx="1"/>
          </p:nvPr>
        </p:nvSpPr>
        <p:spPr>
          <a:xfrm>
            <a:off x="0" y="2349500"/>
            <a:ext cx="9144000" cy="4319588"/>
          </a:xfrm>
          <a:solidFill>
            <a:srgbClr val="FFFF9F"/>
          </a:solidFill>
        </p:spPr>
        <p:txBody>
          <a:bodyPr/>
          <a:lstStyle/>
          <a:p>
            <a:pPr indent="11113" algn="just" eaLnBrk="1" hangingPunct="1">
              <a:buFontTx/>
              <a:buNone/>
              <a:defRPr/>
            </a:pPr>
            <a:r>
              <a:rPr lang="ru-RU" sz="2800">
                <a:latin typeface="Times New Roman" pitchFamily="18" charset="0"/>
                <a:cs typeface="Times New Roman" pitchFamily="18" charset="0"/>
              </a:rPr>
              <a:t>Матч начинается в центре площадки. Судья подбрасывает мяч строго вверх между двумя игроками команд-соперниц. В тот момент, когда они касаются мяча (брать мяч в руки нельзя), начинается отсчет игрового времени. После каждого свистка судьи секундомер останавливается – и с возобновлением игры включается вновь. Игровое время фиксирует судья-секундометрист.</a:t>
            </a:r>
          </a:p>
          <a:p>
            <a:pPr eaLnBrk="1" hangingPunct="1">
              <a:defRPr/>
            </a:pPr>
            <a:endParaRPr lang="ru-RU" sz="2800">
              <a:latin typeface="Times New Roman" panose="02020603050405020304" pitchFamily="18" charset="0"/>
              <a:cs typeface="Times New Roman" panose="02020603050405020304" pitchFamily="18" charset="0"/>
            </a:endParaRPr>
          </a:p>
        </p:txBody>
      </p:sp>
      <p:pic>
        <p:nvPicPr>
          <p:cNvPr id="13315" name="Picture 4" descr="untitled"/>
          <p:cNvPicPr>
            <a:picLocks noChangeAspect="1" noChangeArrowheads="1"/>
          </p:cNvPicPr>
          <p:nvPr/>
        </p:nvPicPr>
        <p:blipFill>
          <a:blip r:embed="rId3"/>
          <a:stretch>
            <a:fillRect/>
          </a:stretch>
        </p:blipFill>
        <p:spPr bwMode="auto">
          <a:xfrm>
            <a:off x="0" y="0"/>
            <a:ext cx="9144000" cy="2297113"/>
          </a:xfrm>
          <a:prstGeom prst="rect">
            <a:avLst/>
          </a:prstGeom>
          <a:noFill/>
          <a:ln w="9525">
            <a:noFill/>
            <a:miter lim="800000"/>
          </a:ln>
        </p:spPr>
      </p:pic>
      <p:sp>
        <p:nvSpPr>
          <p:cNvPr id="9221" name="Rectangle 5"/>
          <p:cNvSpPr>
            <a:spLocks noChangeArrowheads="1"/>
          </p:cNvSpPr>
          <p:nvPr/>
        </p:nvSpPr>
        <p:spPr bwMode="auto">
          <a:xfrm>
            <a:off x="5795963" y="188913"/>
            <a:ext cx="3348037" cy="1739900"/>
          </a:xfrm>
          <a:prstGeom prst="rect">
            <a:avLst/>
          </a:prstGeom>
          <a:noFill/>
          <a:ln w="9525">
            <a:noFill/>
            <a:miter lim="800000"/>
          </a:ln>
          <a:effectLst/>
        </p:spPr>
        <p:txBody>
          <a:bodyPr>
            <a:spAutoFit/>
          </a:bodyPr>
          <a:lstStyle/>
          <a:p>
            <a:pPr eaLnBrk="1" hangingPunct="1">
              <a:defRPr/>
            </a:pPr>
            <a:r>
              <a:rPr lang="ru-RU" sz="3600" b="1">
                <a:solidFill>
                  <a:srgbClr val="FFFF00"/>
                </a:solidFill>
                <a:effectLst>
                  <a:outerShdw blurRad="38100" dist="38100" dir="2700000" algn="tl">
                    <a:srgbClr val="C0C0C0"/>
                  </a:outerShdw>
                </a:effectLst>
                <a:latin typeface="Times New Roman" pitchFamily="18" charset="0"/>
              </a:rPr>
              <a:t>Правила игры</a:t>
            </a:r>
          </a:p>
          <a:p>
            <a:pPr eaLnBrk="1" hangingPunct="1">
              <a:defRPr/>
            </a:pPr>
            <a:endParaRPr lang="ru-RU" sz="3600" b="1">
              <a:solidFill>
                <a:srgbClr val="FFFF00"/>
              </a:solidFill>
              <a:effectLst>
                <a:outerShdw blurRad="38100" dist="38100" dir="2700000" algn="tl">
                  <a:srgbClr val="C0C0C0"/>
                </a:outerShdw>
              </a:effectLst>
              <a:latin typeface="Times New Roman" panose="02020603050405020304" pitchFamily="18" charset="0"/>
            </a:endParaRPr>
          </a:p>
          <a:p>
            <a:pPr eaLnBrk="1" hangingPunct="1">
              <a:defRPr/>
            </a:pPr>
            <a:endParaRPr lang="ru-RU" sz="3600" b="1">
              <a:solidFill>
                <a:srgbClr val="FAC090"/>
              </a:solidFill>
              <a:effectLst>
                <a:outerShdw blurRad="38100" dist="38100" dir="2700000" algn="tl">
                  <a:srgbClr val="C0C0C0"/>
                </a:outerShdw>
              </a:effectLst>
            </a:endParaRPr>
          </a:p>
        </p:txBody>
      </p:sp>
    </p:spTree>
  </p:cSld>
  <p:clrMapOvr>
    <a:masterClrMapping/>
  </p:clrMapOvr>
  <p:transition>
    <p:wedge/>
  </p:transition>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5362" name="Rectangle 3"/>
          <p:cNvSpPr>
            <a:spLocks noGrp="1" noChangeArrowheads="1"/>
          </p:cNvSpPr>
          <p:nvPr>
            <p:ph type="body" idx="1"/>
          </p:nvPr>
        </p:nvSpPr>
        <p:spPr>
          <a:xfrm>
            <a:off x="0" y="2297113"/>
            <a:ext cx="9144000" cy="4560887"/>
          </a:xfrm>
          <a:solidFill>
            <a:srgbClr val="FFFF9F"/>
          </a:solidFill>
        </p:spPr>
        <p:txBody>
          <a:bodyPr/>
          <a:lstStyle/>
          <a:p>
            <a:pPr indent="11113" eaLnBrk="1" hangingPunct="1">
              <a:lnSpc>
                <a:spcPct val="80000"/>
              </a:lnSpc>
              <a:buFontTx/>
              <a:buNone/>
            </a:pPr>
            <a:r>
              <a:rPr lang="ru-RU" altLang="ru-RU" sz="2800">
                <a:latin typeface="Times New Roman" pitchFamily="18" charset="0"/>
                <a:cs typeface="Times New Roman" pitchFamily="18" charset="0"/>
              </a:rPr>
              <a:t>Обычно матч состоит из четырех периодов по десять минут с перерывами по две минуты. Перерыв между второй и третьей четвертями игры составляет пятнадцать минут. После окончания большого перерыва команды обмениваются корзинами.</a:t>
            </a:r>
            <a:br>
              <a:rPr lang="ru-RU" altLang="ru-RU" sz="2800">
                <a:latin typeface="Times New Roman" pitchFamily="18" charset="0"/>
                <a:cs typeface="Times New Roman" pitchFamily="18" charset="0"/>
              </a:rPr>
            </a:br>
            <a:r>
              <a:rPr lang="ru-RU" altLang="ru-RU" sz="2800">
                <a:latin typeface="Times New Roman" pitchFamily="18" charset="0"/>
                <a:cs typeface="Times New Roman" pitchFamily="18" charset="0"/>
              </a:rPr>
              <a:t>За одно попадание в корзину назначается разное количество очков:</a:t>
            </a:r>
            <a:br>
              <a:rPr lang="ru-RU" altLang="ru-RU" sz="2800">
                <a:latin typeface="Times New Roman" pitchFamily="18" charset="0"/>
                <a:cs typeface="Times New Roman" pitchFamily="18" charset="0"/>
              </a:rPr>
            </a:br>
            <a:r>
              <a:rPr lang="ru-RU" altLang="ru-RU" sz="2800">
                <a:latin typeface="Times New Roman" pitchFamily="18" charset="0"/>
                <a:cs typeface="Times New Roman" pitchFamily="18" charset="0"/>
              </a:rPr>
              <a:t>1 очко - за каждый точный бросок со штрафной линии</a:t>
            </a:r>
            <a:br>
              <a:rPr lang="ru-RU" altLang="ru-RU" sz="2800">
                <a:latin typeface="Times New Roman" pitchFamily="18" charset="0"/>
                <a:cs typeface="Times New Roman" pitchFamily="18" charset="0"/>
              </a:rPr>
            </a:br>
            <a:r>
              <a:rPr lang="ru-RU" altLang="ru-RU" sz="2800">
                <a:latin typeface="Times New Roman" pitchFamily="18" charset="0"/>
                <a:cs typeface="Times New Roman" pitchFamily="18" charset="0"/>
              </a:rPr>
              <a:t>2 очка - бросок со средней или близкой дистанции (ближе трех очковой линии)</a:t>
            </a:r>
            <a:br>
              <a:rPr lang="ru-RU" altLang="ru-RU" sz="2800">
                <a:latin typeface="Times New Roman" pitchFamily="18" charset="0"/>
                <a:cs typeface="Times New Roman" pitchFamily="18" charset="0"/>
              </a:rPr>
            </a:br>
            <a:r>
              <a:rPr lang="ru-RU" altLang="ru-RU" sz="2800">
                <a:latin typeface="Times New Roman" pitchFamily="18" charset="0"/>
                <a:cs typeface="Times New Roman" pitchFamily="18" charset="0"/>
              </a:rPr>
              <a:t>3 очка - бросок из-за трех очковой линии на расстоянии 6м 25см</a:t>
            </a:r>
          </a:p>
        </p:txBody>
      </p:sp>
      <p:pic>
        <p:nvPicPr>
          <p:cNvPr id="15363"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Tree>
  </p:cSld>
  <p:clrMapOvr>
    <a:masterClrMapping/>
  </p:clrMapOvr>
  <p:transition>
    <p:wedge/>
  </p:transition>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6386" name="Picture 4" descr="untitled"/>
          <p:cNvPicPr>
            <a:picLocks noChangeAspect="1" noChangeArrowheads="1"/>
          </p:cNvPicPr>
          <p:nvPr/>
        </p:nvPicPr>
        <p:blipFill>
          <a:blip r:embed="rId2"/>
          <a:stretch>
            <a:fillRect/>
          </a:stretch>
        </p:blipFill>
        <p:spPr bwMode="auto">
          <a:xfrm>
            <a:off x="0" y="13393"/>
            <a:ext cx="9144000" cy="2297113"/>
          </a:xfrm>
          <a:prstGeom prst="rect">
            <a:avLst/>
          </a:prstGeom>
          <a:noFill/>
          <a:ln w="9525">
            <a:noFill/>
            <a:miter lim="800000"/>
          </a:ln>
        </p:spPr>
      </p:pic>
      <p:pic>
        <p:nvPicPr>
          <p:cNvPr id="16387" name="Picture 3" descr="C:\Documents and Settings\Solncev\Рабочий стол\ИРИНА КОСМОС\manuginobili4.jpg"/>
          <p:cNvPicPr>
            <a:picLocks noGrp="1" noChangeAspect="1" noChangeArrowheads="1"/>
          </p:cNvPicPr>
          <p:nvPr>
            <p:ph type="body" idx="1"/>
          </p:nvPr>
        </p:nvPicPr>
        <p:blipFill>
          <a:blip r:embed="rId3"/>
          <a:stretch>
            <a:fillRect/>
          </a:stretch>
        </p:blipFill>
        <p:spPr>
          <a:xfrm>
            <a:off x="6132513" y="2276475"/>
            <a:ext cx="3011487" cy="4581525"/>
          </a:xfrm>
          <a:noFill/>
        </p:spPr>
      </p:pic>
      <p:sp>
        <p:nvSpPr>
          <p:cNvPr id="16388" name="Rectangle 6"/>
          <p:cNvSpPr>
            <a:spLocks noChangeArrowheads="1"/>
          </p:cNvSpPr>
          <p:nvPr/>
        </p:nvSpPr>
        <p:spPr bwMode="auto">
          <a:xfrm>
            <a:off x="0" y="2276475"/>
            <a:ext cx="6011863" cy="3477875"/>
          </a:xfrm>
          <a:prstGeom prst="rect">
            <a:avLst/>
          </a:prstGeom>
          <a:solidFill>
            <a:srgbClr val="FFFF9F"/>
          </a:solidFill>
          <a:ln w="9525">
            <a:noFill/>
            <a:miter lim="800000"/>
          </a:ln>
        </p:spPr>
        <p:txBody>
          <a:bodyPr>
            <a:spAutoFit/>
          </a:bodyPr>
          <a:lstStyle/>
          <a:p>
            <a:pPr eaLnBrk="1" hangingPunct="1"/>
            <a:r>
              <a:rPr lang="ru-RU" altLang="ru-RU" sz="2000">
                <a:latin typeface="Times New Roman" pitchFamily="18" charset="0"/>
              </a:rPr>
              <a:t>Итак: </a:t>
            </a:r>
            <a:br>
              <a:rPr lang="ru-RU" altLang="ru-RU" sz="2000">
                <a:latin typeface="Times New Roman" pitchFamily="18" charset="0"/>
              </a:rPr>
            </a:br>
            <a:r>
              <a:rPr lang="ru-RU" altLang="ru-RU" sz="2000">
                <a:latin typeface="Times New Roman" pitchFamily="18" charset="0"/>
              </a:rPr>
              <a:t>– </a:t>
            </a:r>
            <a:r>
              <a:rPr lang="ru-RU" altLang="ru-RU" sz="2000" i="1">
                <a:latin typeface="Times New Roman" pitchFamily="18" charset="0"/>
              </a:rPr>
              <a:t>вбрасывание</a:t>
            </a:r>
            <a:r>
              <a:rPr lang="ru-RU" altLang="ru-RU" sz="2000">
                <a:latin typeface="Times New Roman" pitchFamily="18" charset="0"/>
              </a:rPr>
              <a:t> (начало игры - самое основное); </a:t>
            </a:r>
            <a:br>
              <a:rPr lang="ru-RU" altLang="ru-RU" sz="2000">
                <a:latin typeface="Times New Roman" pitchFamily="18" charset="0"/>
              </a:rPr>
            </a:br>
            <a:r>
              <a:rPr lang="ru-RU" altLang="ru-RU" sz="2000">
                <a:latin typeface="Times New Roman" pitchFamily="18" charset="0"/>
              </a:rPr>
              <a:t>– </a:t>
            </a:r>
            <a:r>
              <a:rPr lang="ru-RU" altLang="ru-RU" sz="2000" i="1">
                <a:latin typeface="Times New Roman" pitchFamily="18" charset="0"/>
              </a:rPr>
              <a:t>аут</a:t>
            </a:r>
            <a:r>
              <a:rPr lang="ru-RU" altLang="ru-RU" sz="2000">
                <a:latin typeface="Times New Roman" pitchFamily="18" charset="0"/>
              </a:rPr>
              <a:t> (чтобы почувствовали границы площадки); </a:t>
            </a:r>
            <a:br>
              <a:rPr lang="ru-RU" altLang="ru-RU" sz="2000">
                <a:latin typeface="Times New Roman" pitchFamily="18" charset="0"/>
              </a:rPr>
            </a:br>
            <a:r>
              <a:rPr lang="ru-RU" altLang="ru-RU" sz="2000">
                <a:latin typeface="Times New Roman" pitchFamily="18" charset="0"/>
              </a:rPr>
              <a:t>– </a:t>
            </a:r>
            <a:r>
              <a:rPr lang="ru-RU" altLang="ru-RU" sz="2000" i="1">
                <a:latin typeface="Times New Roman" pitchFamily="18" charset="0"/>
              </a:rPr>
              <a:t>пробежка</a:t>
            </a:r>
            <a:r>
              <a:rPr lang="ru-RU" altLang="ru-RU" sz="2000">
                <a:latin typeface="Times New Roman" pitchFamily="18" charset="0"/>
              </a:rPr>
              <a:t> (чтобы  привыкли к владению мячом); </a:t>
            </a:r>
            <a:br>
              <a:rPr lang="ru-RU" altLang="ru-RU" sz="2000">
                <a:latin typeface="Times New Roman" pitchFamily="18" charset="0"/>
              </a:rPr>
            </a:br>
            <a:r>
              <a:rPr lang="ru-RU" altLang="ru-RU" sz="2000">
                <a:latin typeface="Times New Roman" pitchFamily="18" charset="0"/>
              </a:rPr>
              <a:t>– </a:t>
            </a:r>
            <a:r>
              <a:rPr lang="ru-RU" altLang="ru-RU" sz="2000" i="1">
                <a:latin typeface="Times New Roman" pitchFamily="18" charset="0"/>
              </a:rPr>
              <a:t>фол при броске,</a:t>
            </a:r>
            <a:r>
              <a:rPr lang="ru-RU" altLang="ru-RU" sz="2000">
                <a:latin typeface="Times New Roman" pitchFamily="18" charset="0"/>
              </a:rPr>
              <a:t> </a:t>
            </a:r>
            <a:r>
              <a:rPr lang="ru-RU" altLang="ru-RU" sz="2000" i="1">
                <a:latin typeface="Times New Roman" pitchFamily="18" charset="0"/>
              </a:rPr>
              <a:t>при ведении мяча</a:t>
            </a:r>
            <a:r>
              <a:rPr lang="ru-RU" altLang="ru-RU" sz="2000">
                <a:latin typeface="Times New Roman" pitchFamily="18" charset="0"/>
              </a:rPr>
              <a:t> (чтобы с самого начала учились уважать партнера и соперника); </a:t>
            </a:r>
            <a:br>
              <a:rPr lang="ru-RU" altLang="ru-RU" sz="2000">
                <a:latin typeface="Times New Roman" pitchFamily="18" charset="0"/>
              </a:rPr>
            </a:br>
            <a:r>
              <a:rPr lang="ru-RU" altLang="ru-RU" sz="2000">
                <a:latin typeface="Times New Roman" pitchFamily="18" charset="0"/>
              </a:rPr>
              <a:t>– </a:t>
            </a:r>
            <a:r>
              <a:rPr lang="ru-RU" altLang="ru-RU" sz="2000" i="1">
                <a:latin typeface="Times New Roman" pitchFamily="18" charset="0"/>
              </a:rPr>
              <a:t>двойное ведение мяча</a:t>
            </a:r>
            <a:r>
              <a:rPr lang="ru-RU" altLang="ru-RU" sz="2000">
                <a:latin typeface="Times New Roman" pitchFamily="18" charset="0"/>
              </a:rPr>
              <a:t> (чтобы привыкли к ведению мяча); </a:t>
            </a:r>
            <a:br>
              <a:rPr lang="ru-RU" altLang="ru-RU" sz="2000">
                <a:latin typeface="Times New Roman" pitchFamily="18" charset="0"/>
              </a:rPr>
            </a:br>
            <a:r>
              <a:rPr lang="ru-RU" altLang="ru-RU" sz="2000">
                <a:latin typeface="Times New Roman" pitchFamily="18" charset="0"/>
              </a:rPr>
              <a:t>– </a:t>
            </a:r>
            <a:r>
              <a:rPr lang="ru-RU" altLang="ru-RU" sz="2000" i="1">
                <a:latin typeface="Times New Roman" pitchFamily="18" charset="0"/>
              </a:rPr>
              <a:t>зона, спорный мяч </a:t>
            </a:r>
            <a:r>
              <a:rPr lang="ru-RU" altLang="ru-RU" sz="2000">
                <a:latin typeface="Times New Roman" pitchFamily="18" charset="0"/>
              </a:rPr>
              <a:t>(чтобы почувствовали границы площадки, для того, чтобы не дрались за мяч, а знали, что есть судья, который их рассудит). </a:t>
            </a:r>
            <a:endParaRPr lang="ru-RU" altLang="ru-RU" sz="2000"/>
          </a:p>
        </p:txBody>
      </p:sp>
      <p:sp>
        <p:nvSpPr>
          <p:cNvPr id="16389" name="Text Box 7"/>
          <p:cNvSpPr txBox="1">
            <a:spLocks noChangeArrowheads="1"/>
          </p:cNvSpPr>
          <p:nvPr/>
        </p:nvSpPr>
        <p:spPr bwMode="auto">
          <a:xfrm>
            <a:off x="4787900" y="188913"/>
            <a:ext cx="4197350" cy="1828800"/>
          </a:xfrm>
          <a:prstGeom prst="rect">
            <a:avLst/>
          </a:prstGeom>
          <a:noFill/>
          <a:ln w="9525">
            <a:noFill/>
            <a:miter lim="800000"/>
          </a:ln>
        </p:spPr>
        <p:txBody>
          <a:bodyPr>
            <a:spAutoFit/>
          </a:bodyPr>
          <a:lstStyle/>
          <a:p>
            <a:pPr algn="ctr" eaLnBrk="1" hangingPunct="1"/>
            <a:r>
              <a:rPr lang="ru-RU" altLang="ru-RU" sz="3200" b="1">
                <a:solidFill>
                  <a:srgbClr val="FFFF00"/>
                </a:solidFill>
                <a:latin typeface="Times New Roman" pitchFamily="18" charset="0"/>
              </a:rPr>
              <a:t>ЧТО ДОЛЖНЫ </a:t>
            </a:r>
            <a:r>
              <a:rPr lang="ru-RU" altLang="ru-RU" sz="3200" b="1">
                <a:solidFill>
                  <a:srgbClr val="FFFF00"/>
                </a:solidFill>
                <a:effectLst>
                  <a:outerShdw blurRad="38100" dist="38100" dir="2700000" algn="tl">
                    <a:srgbClr val="000000">
                      <a:alpha val="43137"/>
                    </a:srgbClr>
                  </a:outerShdw>
                </a:effectLst>
                <a:latin typeface="Times New Roman" pitchFamily="18" charset="0"/>
              </a:rPr>
              <a:t>ЗНАТЬ</a:t>
            </a:r>
          </a:p>
          <a:p>
            <a:pPr algn="ctr" eaLnBrk="1" hangingPunct="1"/>
            <a:r>
              <a:rPr lang="ru-RU" altLang="ru-RU" sz="3200" b="1">
                <a:solidFill>
                  <a:srgbClr val="FFFF00"/>
                </a:solidFill>
                <a:latin typeface="Times New Roman" pitchFamily="18" charset="0"/>
              </a:rPr>
              <a:t> УЧАЩИЕСЯ</a:t>
            </a:r>
          </a:p>
          <a:p>
            <a:pPr eaLnBrk="1" hangingPunct="1"/>
            <a:endParaRPr lang="ru-RU" altLang="ru-RU">
              <a:solidFill>
                <a:srgbClr val="FFFF00"/>
              </a:solidFill>
            </a:endParaRPr>
          </a:p>
        </p:txBody>
      </p:sp>
    </p:spTree>
  </p:cSld>
  <p:clrMapOvr>
    <a:masterClrMapping/>
  </p:clrMapOvr>
  <p:transition>
    <p:wedge/>
  </p:transition>
  <p:timing/>
</p:sld>
</file>

<file path=ppt/slides/slide1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243" name="Rectangle 3"/>
          <p:cNvSpPr>
            <a:spLocks noGrp="1" noChangeArrowheads="1"/>
          </p:cNvSpPr>
          <p:nvPr>
            <p:ph type="body" idx="1"/>
          </p:nvPr>
        </p:nvSpPr>
        <p:spPr>
          <a:xfrm>
            <a:off x="0" y="2276475"/>
            <a:ext cx="4716463" cy="792163"/>
          </a:xfrm>
          <a:solidFill>
            <a:srgbClr val="FFFF9F"/>
          </a:solidFill>
        </p:spPr>
        <p:txBody>
          <a:bodyPr/>
          <a:lstStyle/>
          <a:p>
            <a:pPr algn="ctr" eaLnBrk="1" hangingPunct="1">
              <a:buFontTx/>
              <a:buNone/>
              <a:defRPr/>
            </a:pPr>
            <a:r>
              <a:rPr lang="ru-RU" b="1">
                <a:solidFill>
                  <a:srgbClr val="CC3300"/>
                </a:solidFill>
                <a:effectLst>
                  <a:outerShdw blurRad="38100" dist="38100" dir="2700000" algn="tl">
                    <a:srgbClr val="000000"/>
                  </a:outerShdw>
                </a:effectLst>
                <a:latin typeface="Times New Roman" pitchFamily="18" charset="0"/>
              </a:rPr>
              <a:t>Стойка игрока</a:t>
            </a:r>
          </a:p>
        </p:txBody>
      </p:sp>
      <p:pic>
        <p:nvPicPr>
          <p:cNvPr id="17411"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10246" name="Rectangle 6"/>
          <p:cNvSpPr>
            <a:spLocks noChangeArrowheads="1"/>
          </p:cNvSpPr>
          <p:nvPr/>
        </p:nvSpPr>
        <p:spPr bwMode="auto">
          <a:xfrm>
            <a:off x="5435600" y="260350"/>
            <a:ext cx="3457575" cy="2165350"/>
          </a:xfrm>
          <a:prstGeom prst="rect">
            <a:avLst/>
          </a:prstGeom>
          <a:noFill/>
          <a:ln w="9525">
            <a:noFill/>
            <a:miter lim="800000"/>
          </a:ln>
          <a:effectLst/>
        </p:spPr>
        <p:txBody>
          <a:bodyPr>
            <a:spAutoFit/>
          </a:bodyPr>
          <a:lstStyle/>
          <a:p>
            <a:pPr eaLnBrk="1" hangingPunct="1">
              <a:defRPr/>
            </a:pPr>
            <a:r>
              <a:rPr lang="ru-RU" sz="3200" b="1">
                <a:solidFill>
                  <a:srgbClr val="FFFF00"/>
                </a:solidFill>
                <a:effectLst>
                  <a:outerShdw blurRad="38100" dist="38100" dir="2700000" algn="tl">
                    <a:srgbClr val="C0C0C0"/>
                  </a:outerShdw>
                </a:effectLst>
                <a:latin typeface="Times New Roman" pitchFamily="18" charset="0"/>
              </a:rPr>
              <a:t>Техника перемещений</a:t>
            </a:r>
          </a:p>
          <a:p>
            <a:pPr eaLnBrk="1" hangingPunct="1">
              <a:defRPr/>
            </a:pPr>
            <a:endParaRPr lang="ru-RU">
              <a:solidFill>
                <a:schemeClr val="tx2"/>
              </a:solidFill>
              <a:effectLst>
                <a:outerShdw blurRad="38100" dist="38100" dir="2700000" algn="tl">
                  <a:srgbClr val="C0C0C0"/>
                </a:outerShdw>
              </a:effectLst>
            </a:endParaRPr>
          </a:p>
          <a:p>
            <a:pPr eaLnBrk="1" hangingPunct="1">
              <a:defRPr/>
            </a:pPr>
            <a:endParaRPr lang="ru-RU">
              <a:solidFill>
                <a:schemeClr val="tx2"/>
              </a:solidFill>
              <a:effectLst>
                <a:outerShdw blurRad="38100" dist="38100" dir="2700000" algn="tl">
                  <a:srgbClr val="C0C0C0"/>
                </a:outerShdw>
              </a:effectLst>
            </a:endParaRPr>
          </a:p>
          <a:p>
            <a:pPr eaLnBrk="1" hangingPunct="1">
              <a:defRPr/>
            </a:pPr>
            <a:endParaRPr lang="ru-RU">
              <a:solidFill>
                <a:schemeClr val="tx2"/>
              </a:solidFill>
              <a:effectLst>
                <a:outerShdw blurRad="38100" dist="38100" dir="2700000" algn="tl">
                  <a:srgbClr val="C0C0C0"/>
                </a:outerShdw>
              </a:effectLst>
            </a:endParaRPr>
          </a:p>
          <a:p>
            <a:pPr eaLnBrk="1" hangingPunct="1">
              <a:defRPr/>
            </a:pPr>
            <a:endParaRPr lang="ru-RU">
              <a:solidFill>
                <a:schemeClr val="tx2"/>
              </a:solidFill>
              <a:effectLst>
                <a:outerShdw blurRad="38100" dist="38100" dir="2700000" algn="tl">
                  <a:srgbClr val="C0C0C0"/>
                </a:outerShdw>
              </a:effectLst>
            </a:endParaRPr>
          </a:p>
        </p:txBody>
      </p:sp>
      <p:pic>
        <p:nvPicPr>
          <p:cNvPr id="17413" name="Picture 12" descr="стойка3"/>
          <p:cNvPicPr>
            <a:picLocks noChangeAspect="1" noChangeArrowheads="1"/>
          </p:cNvPicPr>
          <p:nvPr/>
        </p:nvPicPr>
        <p:blipFill>
          <a:blip r:embed="rId3"/>
          <a:stretch>
            <a:fillRect/>
          </a:stretch>
        </p:blipFill>
        <p:spPr bwMode="auto">
          <a:xfrm>
            <a:off x="4741863" y="2349500"/>
            <a:ext cx="4360862" cy="4508500"/>
          </a:xfrm>
          <a:prstGeom prst="rect">
            <a:avLst/>
          </a:prstGeom>
          <a:noFill/>
          <a:ln w="25400">
            <a:solidFill>
              <a:srgbClr val="FFFF00"/>
            </a:solidFill>
            <a:miter lim="800000"/>
          </a:ln>
        </p:spPr>
      </p:pic>
      <p:sp>
        <p:nvSpPr>
          <p:cNvPr id="10248" name="Rectangle 8"/>
          <p:cNvSpPr>
            <a:spLocks noChangeArrowheads="1"/>
          </p:cNvSpPr>
          <p:nvPr/>
        </p:nvSpPr>
        <p:spPr bwMode="auto">
          <a:xfrm>
            <a:off x="0" y="2997200"/>
            <a:ext cx="4716463" cy="3752850"/>
          </a:xfrm>
          <a:prstGeom prst="rect">
            <a:avLst/>
          </a:prstGeom>
          <a:solidFill>
            <a:srgbClr val="FFFF9F"/>
          </a:solidFill>
          <a:ln w="9525">
            <a:noFill/>
            <a:miter lim="800000"/>
          </a:ln>
          <a:effectLst/>
        </p:spPr>
        <p:txBody>
          <a:bodyPr>
            <a:spAutoFit/>
          </a:bodyPr>
          <a:lstStyle/>
          <a:p>
            <a:pPr algn="ctr" eaLnBrk="1" hangingPunct="1">
              <a:defRPr/>
            </a:pPr>
            <a:r>
              <a:rPr lang="ru-RU" sz="2800">
                <a:effectLst>
                  <a:outerShdw blurRad="38100" dist="38100" dir="2700000" algn="tl">
                    <a:srgbClr val="FFFFFF"/>
                  </a:outerShdw>
                </a:effectLst>
                <a:latin typeface="Times New Roman" pitchFamily="18" charset="0"/>
              </a:rPr>
              <a:t>Баскетболист находится на расставленных на ширину </a:t>
            </a:r>
            <a:r>
              <a:rPr lang="ru-RU" sz="2800">
                <a:latin typeface="Times New Roman" pitchFamily="18" charset="0"/>
              </a:rPr>
              <a:t>плеч ногах, колени согнуты, руки в положении готовности к действиям и находятся у пояса</a:t>
            </a:r>
          </a:p>
          <a:p>
            <a:pPr eaLnBrk="1" hangingPunct="1">
              <a:defRPr/>
            </a:pPr>
            <a:endParaRPr lang="ru-RU" sz="2800" b="1">
              <a:latin typeface="Times New Roman" panose="02020603050405020304" pitchFamily="18" charset="0"/>
            </a:endParaRPr>
          </a:p>
          <a:p>
            <a:pPr eaLnBrk="1" hangingPunct="1">
              <a:defRPr/>
            </a:pPr>
            <a:endParaRPr lang="ru-RU" sz="2800" b="1">
              <a:latin typeface="Times New Roman" pitchFamily="18" charset="0"/>
            </a:endParaRPr>
          </a:p>
          <a:p>
            <a:pPr eaLnBrk="1" hangingPunct="1">
              <a:defRPr/>
            </a:pPr>
            <a:endParaRPr lang="ru-RU" sz="1600" b="1">
              <a:solidFill>
                <a:srgbClr val="000000"/>
              </a:solidFill>
              <a:latin typeface="Times New Roman" panose="02020603050405020304" pitchFamily="18" charset="0"/>
            </a:endParaRPr>
          </a:p>
        </p:txBody>
      </p:sp>
    </p:spTree>
  </p:cSld>
  <p:clrMapOvr>
    <a:masterClrMapping/>
  </p:clrMapOvr>
  <p:transition>
    <p:wedge/>
  </p:transition>
  <p:timing/>
</p:sld>
</file>

<file path=ppt/slides/slide1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8434"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pic>
        <p:nvPicPr>
          <p:cNvPr id="18435" name="Picture 3" descr="C:\Documents and Settings\User\Рабочий стол\ИРИНА КОСМОС\баскетбол\act_richard_jefferson.jpg"/>
          <p:cNvPicPr>
            <a:picLocks noGrp="1" noChangeAspect="1" noChangeArrowheads="1"/>
          </p:cNvPicPr>
          <p:nvPr>
            <p:ph type="body" idx="1"/>
          </p:nvPr>
        </p:nvPicPr>
        <p:blipFill>
          <a:blip r:embed="rId3"/>
          <a:stretch>
            <a:fillRect/>
          </a:stretch>
        </p:blipFill>
        <p:spPr>
          <a:xfrm>
            <a:off x="0" y="0"/>
            <a:ext cx="1476375" cy="2276475"/>
          </a:xfrm>
          <a:noFill/>
        </p:spPr>
      </p:pic>
      <p:sp>
        <p:nvSpPr>
          <p:cNvPr id="11270" name="Rectangle 6"/>
          <p:cNvSpPr>
            <a:spLocks noChangeArrowheads="1"/>
          </p:cNvSpPr>
          <p:nvPr/>
        </p:nvSpPr>
        <p:spPr bwMode="auto">
          <a:xfrm>
            <a:off x="0" y="2276475"/>
            <a:ext cx="5003800" cy="4247317"/>
          </a:xfrm>
          <a:prstGeom prst="rect">
            <a:avLst/>
          </a:prstGeom>
          <a:solidFill>
            <a:srgbClr val="FFFF9F"/>
          </a:solidFill>
          <a:ln w="9525">
            <a:noFill/>
            <a:miter lim="800000"/>
          </a:ln>
          <a:effectLst/>
        </p:spPr>
        <p:txBody>
          <a:bodyPr>
            <a:spAutoFit/>
          </a:bodyPr>
          <a:lstStyle/>
          <a:p>
            <a:pPr algn="ctr" eaLnBrk="1" hangingPunct="1">
              <a:defRPr/>
            </a:pPr>
            <a:r>
              <a:rPr lang="ru-RU" sz="2800">
                <a:solidFill>
                  <a:srgbClr val="000000"/>
                </a:solidFill>
                <a:latin typeface="Times New Roman" pitchFamily="18" charset="0"/>
              </a:rPr>
              <a:t>В процессе всей игры баскетболист должен быть готов к выполнению любого действия, и чаще всего неожиданного. Поэтому он должен всегда находиться в положении готовности, которая позволила бы ему выполнить необходимую задачу.</a:t>
            </a:r>
          </a:p>
          <a:p>
            <a:pPr eaLnBrk="1" hangingPunct="1">
              <a:defRPr/>
            </a:pPr>
            <a:endParaRPr lang="ru-RU" b="1">
              <a:solidFill>
                <a:srgbClr val="000000"/>
              </a:solidFill>
              <a:effectLst>
                <a:outerShdw blurRad="38100" dist="38100" dir="2700000" algn="tl">
                  <a:srgbClr val="FFFFFF"/>
                </a:outerShdw>
              </a:effectLst>
            </a:endParaRPr>
          </a:p>
        </p:txBody>
      </p:sp>
      <p:pic>
        <p:nvPicPr>
          <p:cNvPr id="18437" name="Picture 4" descr="C:\Documents and Settings\User\Рабочий стол\ИРИНА КОСМОС\баскетбол\emanueldavidginobili3.jpg"/>
          <p:cNvPicPr>
            <a:picLocks noChangeAspect="1" noChangeArrowheads="1"/>
          </p:cNvPicPr>
          <p:nvPr/>
        </p:nvPicPr>
        <p:blipFill>
          <a:blip r:embed="rId4"/>
          <a:stretch>
            <a:fillRect/>
          </a:stretch>
        </p:blipFill>
        <p:spPr bwMode="auto">
          <a:xfrm>
            <a:off x="5003800" y="2276475"/>
            <a:ext cx="4140200" cy="4581525"/>
          </a:xfrm>
          <a:prstGeom prst="rect">
            <a:avLst/>
          </a:prstGeom>
          <a:noFill/>
          <a:ln w="9525">
            <a:noFill/>
            <a:miter lim="800000"/>
          </a:ln>
        </p:spPr>
      </p:pic>
    </p:spTree>
  </p:cSld>
  <p:clrMapOvr>
    <a:masterClrMapping/>
  </p:clrMapOvr>
  <p:transition>
    <p:wedge/>
  </p:transition>
  <p:timing/>
</p:sld>
</file>

<file path=ppt/slides/slide1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291" name="Rectangle 3"/>
          <p:cNvSpPr>
            <a:spLocks noGrp="1" noChangeArrowheads="1"/>
          </p:cNvSpPr>
          <p:nvPr>
            <p:ph type="body" idx="1"/>
          </p:nvPr>
        </p:nvSpPr>
        <p:spPr>
          <a:xfrm>
            <a:off x="0" y="2276475"/>
            <a:ext cx="9144000" cy="4581525"/>
          </a:xfrm>
          <a:solidFill>
            <a:srgbClr val="FFFF9F"/>
          </a:solidFill>
        </p:spPr>
        <p:txBody>
          <a:bodyPr/>
          <a:lstStyle/>
          <a:p>
            <a:pPr eaLnBrk="1" hangingPunct="1">
              <a:buFontTx/>
              <a:buNone/>
              <a:defRPr/>
            </a:pPr>
            <a:r>
              <a:rPr lang="ru-RU" sz="3600">
                <a:solidFill>
                  <a:srgbClr val="000000"/>
                </a:solidFill>
                <a:latin typeface="Times New Roman" pitchFamily="18" charset="0"/>
                <a:cs typeface="Times New Roman" pitchFamily="18" charset="0"/>
              </a:rPr>
              <a:t>   </a:t>
            </a:r>
            <a:r>
              <a:rPr lang="ru-RU">
                <a:solidFill>
                  <a:srgbClr val="000000"/>
                </a:solidFill>
                <a:effectLst>
                  <a:outerShdw blurRad="38100" dist="38100" dir="2700000" algn="tl">
                    <a:srgbClr val="FFFFFF"/>
                  </a:outerShdw>
                </a:effectLst>
                <a:latin typeface="Times New Roman" pitchFamily="18" charset="0"/>
                <a:cs typeface="Times New Roman" pitchFamily="18" charset="0"/>
              </a:rPr>
              <a:t>Ведение мяча (дриблинг)</a:t>
            </a:r>
            <a:r>
              <a:rPr lang="ru-RU" sz="2800">
                <a:effectLst>
                  <a:outerShdw blurRad="38100" dist="38100" dir="2700000" algn="tl">
                    <a:srgbClr val="FFFFFF"/>
                  </a:outerShdw>
                </a:effectLst>
                <a:latin typeface="Times New Roman" pitchFamily="18" charset="0"/>
                <a:cs typeface="Times New Roman" pitchFamily="18" charset="0"/>
              </a:rPr>
              <a:t> </a:t>
            </a:r>
            <a:r>
              <a:rPr lang="ru-RU" sz="2800">
                <a:solidFill>
                  <a:srgbClr val="000000"/>
                </a:solidFill>
                <a:effectLst>
                  <a:outerShdw blurRad="38100" dist="38100" dir="2700000" algn="tl">
                    <a:srgbClr val="FFFFFF"/>
                  </a:outerShdw>
                </a:effectLst>
                <a:latin typeface="Times New Roman" pitchFamily="18" charset="0"/>
                <a:cs typeface="Times New Roman" pitchFamily="18" charset="0"/>
              </a:rPr>
              <a:t>– важный элемент техники баскетбола, так как позволяет игроку, владеющему мячом, не нарушая строгих баскетбольных правил, выходить на удобную для атаки позицию, приближаться к кольцу и забрасывать мяч.</a:t>
            </a:r>
          </a:p>
          <a:p>
            <a:pPr eaLnBrk="1" hangingPunct="1">
              <a:defRPr/>
            </a:pPr>
            <a:endParaRPr lang="ru-RU" sz="2800">
              <a:latin typeface="Times New Roman" panose="02020603050405020304" pitchFamily="18" charset="0"/>
            </a:endParaRPr>
          </a:p>
        </p:txBody>
      </p:sp>
      <p:pic>
        <p:nvPicPr>
          <p:cNvPr id="19459"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pic>
        <p:nvPicPr>
          <p:cNvPr id="19460" name="Picture 5" descr="sporta-1218"/>
          <p:cNvPicPr>
            <a:picLocks noChangeAspect="1" noChangeArrowheads="1" noCrop="1"/>
          </p:cNvPicPr>
          <p:nvPr/>
        </p:nvPicPr>
        <p:blipFill>
          <a:blip r:embed="rId3"/>
          <a:stretch>
            <a:fillRect/>
          </a:stretch>
        </p:blipFill>
        <p:spPr bwMode="auto">
          <a:xfrm>
            <a:off x="3851275" y="4946650"/>
            <a:ext cx="1728788" cy="1546225"/>
          </a:xfrm>
          <a:prstGeom prst="rect">
            <a:avLst/>
          </a:prstGeom>
          <a:noFill/>
          <a:ln w="9525">
            <a:noFill/>
            <a:miter lim="800000"/>
          </a:ln>
        </p:spPr>
      </p:pic>
      <p:sp>
        <p:nvSpPr>
          <p:cNvPr id="12294" name="Rectangle 6"/>
          <p:cNvSpPr>
            <a:spLocks noChangeArrowheads="1"/>
          </p:cNvSpPr>
          <p:nvPr/>
        </p:nvSpPr>
        <p:spPr bwMode="auto">
          <a:xfrm>
            <a:off x="4140200" y="0"/>
            <a:ext cx="4824413" cy="2103438"/>
          </a:xfrm>
          <a:prstGeom prst="rect">
            <a:avLst/>
          </a:prstGeom>
          <a:noFill/>
          <a:ln w="9525">
            <a:noFill/>
            <a:miter lim="800000"/>
          </a:ln>
          <a:effectLst/>
        </p:spPr>
        <p:txBody>
          <a:bodyPr>
            <a:spAutoFit/>
          </a:bodyPr>
          <a:lstStyle/>
          <a:p>
            <a:pPr algn="ctr" eaLnBrk="1" hangingPunct="1">
              <a:defRPr/>
            </a:pPr>
            <a:endParaRPr lang="ru-RU" sz="3200" b="1">
              <a:solidFill>
                <a:srgbClr val="FFFF00"/>
              </a:solidFill>
              <a:latin typeface="Times New Roman" panose="02020603050405020304" pitchFamily="18" charset="0"/>
            </a:endParaRPr>
          </a:p>
          <a:p>
            <a:pPr algn="ctr" eaLnBrk="1" hangingPunct="1">
              <a:defRPr/>
            </a:pPr>
            <a:r>
              <a:rPr lang="ru-RU" sz="3200" b="1">
                <a:solidFill>
                  <a:srgbClr val="FFFF00"/>
                </a:solidFill>
                <a:latin typeface="Times New Roman" pitchFamily="18" charset="0"/>
              </a:rPr>
              <a:t>Техника владения</a:t>
            </a:r>
          </a:p>
          <a:p>
            <a:pPr algn="ctr" eaLnBrk="1" hangingPunct="1">
              <a:defRPr/>
            </a:pPr>
            <a:r>
              <a:rPr lang="ru-RU" sz="3200" b="1">
                <a:solidFill>
                  <a:srgbClr val="FFFF00"/>
                </a:solidFill>
                <a:latin typeface="Times New Roman" pitchFamily="18" charset="0"/>
              </a:rPr>
              <a:t> мячом</a:t>
            </a:r>
          </a:p>
          <a:p>
            <a:pPr algn="ctr" eaLnBrk="1" hangingPunct="1">
              <a:defRPr/>
            </a:pPr>
            <a:endParaRPr lang="ru-RU" b="1">
              <a:solidFill>
                <a:schemeClr val="tx2"/>
              </a:solidFill>
              <a:effectLst>
                <a:outerShdw blurRad="38100" dist="38100" dir="2700000" algn="tl">
                  <a:srgbClr val="C0C0C0"/>
                </a:outerShdw>
              </a:effectLst>
            </a:endParaRPr>
          </a:p>
          <a:p>
            <a:pPr eaLnBrk="1" hangingPunct="1">
              <a:defRPr/>
            </a:pPr>
            <a:endParaRPr lang="ru-RU" b="1">
              <a:solidFill>
                <a:schemeClr val="tx2"/>
              </a:solidFill>
              <a:effectLst>
                <a:outerShdw blurRad="38100" dist="38100" dir="2700000" algn="tl">
                  <a:srgbClr val="C0C0C0"/>
                </a:outerShdw>
              </a:effectLst>
            </a:endParaRPr>
          </a:p>
        </p:txBody>
      </p:sp>
    </p:spTree>
  </p:cSld>
  <p:clrMapOvr>
    <a:masterClrMapping/>
  </p:clrMapOvr>
  <p:transition>
    <p:wedge/>
  </p:transition>
  <p:timing/>
</p:sld>
</file>

<file path=ppt/slides/slide1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1507" name="Rectangle 3"/>
          <p:cNvSpPr>
            <a:spLocks noGrp="1" noChangeArrowheads="1"/>
          </p:cNvSpPr>
          <p:nvPr>
            <p:ph type="body" idx="1"/>
          </p:nvPr>
        </p:nvSpPr>
        <p:spPr>
          <a:xfrm>
            <a:off x="0" y="2349500"/>
            <a:ext cx="6227763" cy="4508500"/>
          </a:xfrm>
          <a:solidFill>
            <a:srgbClr val="FFFF9F"/>
          </a:solidFill>
        </p:spPr>
        <p:txBody>
          <a:bodyPr/>
          <a:lstStyle/>
          <a:p>
            <a:pPr algn="ctr" eaLnBrk="1" hangingPunct="1">
              <a:defRPr/>
            </a:pPr>
            <a:r>
              <a:rPr lang="ru-RU" sz="2800">
                <a:solidFill>
                  <a:srgbClr val="000000"/>
                </a:solidFill>
                <a:latin typeface="Times New Roman" pitchFamily="18" charset="0"/>
              </a:rPr>
              <a:t>Ведение осуществляется толчками мяча в площадку упругим движением пальцев, без задержки его (но не шлепками по мячу).</a:t>
            </a:r>
          </a:p>
        </p:txBody>
      </p:sp>
      <p:pic>
        <p:nvPicPr>
          <p:cNvPr id="20483"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pic>
        <p:nvPicPr>
          <p:cNvPr id="20484" name="Picture 14" descr="игрок"/>
          <p:cNvPicPr>
            <a:picLocks noChangeAspect="1" noChangeArrowheads="1"/>
          </p:cNvPicPr>
          <p:nvPr/>
        </p:nvPicPr>
        <p:blipFill>
          <a:blip r:embed="rId3"/>
          <a:stretch>
            <a:fillRect/>
          </a:stretch>
        </p:blipFill>
        <p:spPr bwMode="auto">
          <a:xfrm>
            <a:off x="6376988" y="2263775"/>
            <a:ext cx="2767012" cy="4594225"/>
          </a:xfrm>
          <a:prstGeom prst="rect">
            <a:avLst/>
          </a:prstGeom>
          <a:noFill/>
          <a:ln w="25400">
            <a:solidFill>
              <a:srgbClr val="FFFF00"/>
            </a:solidFill>
            <a:miter lim="800000"/>
          </a:ln>
        </p:spPr>
      </p:pic>
      <p:sp>
        <p:nvSpPr>
          <p:cNvPr id="21510" name="Rectangle 6"/>
          <p:cNvSpPr>
            <a:spLocks noChangeArrowheads="1"/>
          </p:cNvSpPr>
          <p:nvPr/>
        </p:nvSpPr>
        <p:spPr bwMode="auto">
          <a:xfrm>
            <a:off x="5651500" y="836613"/>
            <a:ext cx="3024188" cy="1616075"/>
          </a:xfrm>
          <a:prstGeom prst="rect">
            <a:avLst/>
          </a:prstGeom>
          <a:noFill/>
          <a:ln w="9525">
            <a:noFill/>
            <a:miter lim="800000"/>
          </a:ln>
          <a:effectLst/>
        </p:spPr>
        <p:txBody>
          <a:bodyPr>
            <a:spAutoFit/>
          </a:bodyPr>
          <a:lstStyle/>
          <a:p>
            <a:pPr eaLnBrk="1" hangingPunct="1">
              <a:defRPr/>
            </a:pPr>
            <a:r>
              <a:rPr lang="ru-RU" sz="3200" b="1">
                <a:solidFill>
                  <a:srgbClr val="FFFF00"/>
                </a:solidFill>
                <a:latin typeface="Times New Roman" pitchFamily="18" charset="0"/>
              </a:rPr>
              <a:t>Ведение мяча</a:t>
            </a:r>
          </a:p>
          <a:p>
            <a:pPr eaLnBrk="1" hangingPunct="1">
              <a:defRPr/>
            </a:pPr>
            <a:endParaRPr lang="ru-RU" sz="3200" b="1">
              <a:solidFill>
                <a:srgbClr val="FFFF00"/>
              </a:solidFill>
              <a:latin typeface="Times New Roman" pitchFamily="18" charset="0"/>
            </a:endParaRPr>
          </a:p>
          <a:p>
            <a:pPr eaLnBrk="1" hangingPunct="1">
              <a:defRPr/>
            </a:pPr>
            <a:endParaRPr lang="ru-RU">
              <a:solidFill>
                <a:schemeClr val="tx2"/>
              </a:solidFill>
              <a:effectLst>
                <a:outerShdw blurRad="38100" dist="38100" dir="2700000" algn="tl">
                  <a:srgbClr val="C0C0C0"/>
                </a:outerShdw>
              </a:effectLst>
            </a:endParaRPr>
          </a:p>
          <a:p>
            <a:pPr eaLnBrk="1" hangingPunct="1">
              <a:defRPr/>
            </a:pPr>
            <a:endParaRPr lang="ru-RU">
              <a:solidFill>
                <a:schemeClr val="tx2"/>
              </a:solidFill>
              <a:effectLst>
                <a:outerShdw blurRad="38100" dist="38100" dir="2700000" algn="tl">
                  <a:srgbClr val="C0C0C0"/>
                </a:outerShdw>
              </a:effectLst>
            </a:endParaRPr>
          </a:p>
        </p:txBody>
      </p:sp>
      <p:pic>
        <p:nvPicPr>
          <p:cNvPr id="20486" name="Picture 7" descr="я5"/>
          <p:cNvPicPr>
            <a:picLocks noChangeAspect="1" noChangeArrowheads="1"/>
          </p:cNvPicPr>
          <p:nvPr/>
        </p:nvPicPr>
        <p:blipFill>
          <a:blip r:embed="rId4"/>
          <a:stretch>
            <a:fillRect/>
          </a:stretch>
        </p:blipFill>
        <p:spPr bwMode="auto">
          <a:xfrm>
            <a:off x="0" y="4184650"/>
            <a:ext cx="6227763" cy="2355850"/>
          </a:xfrm>
          <a:prstGeom prst="rect">
            <a:avLst/>
          </a:prstGeom>
          <a:noFill/>
          <a:ln w="25400">
            <a:solidFill>
              <a:srgbClr val="FFFF00"/>
            </a:solidFill>
            <a:miter lim="800000"/>
          </a:ln>
        </p:spPr>
      </p:pic>
    </p:spTree>
  </p:cSld>
  <p:clrMapOvr>
    <a:masterClrMapping/>
  </p:clrMapOvr>
  <p:transition>
    <p:wedge/>
  </p:transition>
  <p:timing/>
</p:sld>
</file>

<file path=ppt/slides/slide1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2531" name="Rectangle 3"/>
          <p:cNvSpPr>
            <a:spLocks noGrp="1" noChangeArrowheads="1"/>
          </p:cNvSpPr>
          <p:nvPr>
            <p:ph type="body" idx="1"/>
          </p:nvPr>
        </p:nvSpPr>
        <p:spPr>
          <a:xfrm>
            <a:off x="0" y="2349500"/>
            <a:ext cx="9144000" cy="2087563"/>
          </a:xfrm>
          <a:solidFill>
            <a:srgbClr val="FFFF9F"/>
          </a:solidFill>
        </p:spPr>
        <p:txBody>
          <a:bodyPr/>
          <a:lstStyle/>
          <a:p>
            <a:pPr indent="11113" algn="ctr" eaLnBrk="1" hangingPunct="1">
              <a:lnSpc>
                <a:spcPct val="90000"/>
              </a:lnSpc>
              <a:buFontTx/>
              <a:buNone/>
              <a:defRPr/>
            </a:pPr>
            <a:r>
              <a:rPr lang="ru-RU" sz="2800" u="sng">
                <a:solidFill>
                  <a:srgbClr val="000000"/>
                </a:solidFill>
                <a:latin typeface="Times New Roman" pitchFamily="18" charset="0"/>
                <a:cs typeface="Times New Roman" pitchFamily="18" charset="0"/>
              </a:rPr>
              <a:t>Ловля</a:t>
            </a:r>
            <a:r>
              <a:rPr lang="ru-RU" sz="2800">
                <a:solidFill>
                  <a:srgbClr val="000000"/>
                </a:solidFill>
                <a:latin typeface="Times New Roman" pitchFamily="18" charset="0"/>
                <a:cs typeface="Times New Roman" pitchFamily="18" charset="0"/>
              </a:rPr>
              <a:t> </a:t>
            </a:r>
            <a:r>
              <a:rPr lang="ru-RU" sz="2400">
                <a:solidFill>
                  <a:srgbClr val="000000"/>
                </a:solidFill>
                <a:latin typeface="Times New Roman" pitchFamily="18" charset="0"/>
                <a:cs typeface="Times New Roman" pitchFamily="18" charset="0"/>
              </a:rPr>
              <a:t>– </a:t>
            </a:r>
            <a:r>
              <a:rPr lang="ru-RU" sz="2700">
                <a:solidFill>
                  <a:srgbClr val="000000"/>
                </a:solidFill>
                <a:latin typeface="Times New Roman" pitchFamily="18" charset="0"/>
                <a:cs typeface="Times New Roman" pitchFamily="18" charset="0"/>
              </a:rPr>
              <a:t>прием, с помощью которого баскетболист овладевает мячом.</a:t>
            </a:r>
          </a:p>
          <a:p>
            <a:pPr indent="11113" algn="ctr" eaLnBrk="1" hangingPunct="1">
              <a:lnSpc>
                <a:spcPct val="90000"/>
              </a:lnSpc>
              <a:buFontTx/>
              <a:buNone/>
              <a:defRPr/>
            </a:pPr>
            <a:r>
              <a:rPr lang="ru-RU" sz="2400">
                <a:solidFill>
                  <a:srgbClr val="000000"/>
                </a:solidFill>
                <a:latin typeface="Times New Roman" pitchFamily="18" charset="0"/>
                <a:cs typeface="Times New Roman" pitchFamily="18" charset="0"/>
              </a:rPr>
              <a:t>Следует сделать к мячу шаг, вытянуть прямые и ненапряженные руки с широко расставленными пальцами. Большие пальцы направлены друг к другу.</a:t>
            </a:r>
          </a:p>
          <a:p>
            <a:pPr eaLnBrk="1" hangingPunct="1">
              <a:lnSpc>
                <a:spcPct val="90000"/>
              </a:lnSpc>
              <a:buFontTx/>
              <a:buNone/>
              <a:defRPr/>
            </a:pPr>
            <a:endParaRPr lang="ru-RU" sz="2700" b="1">
              <a:solidFill>
                <a:srgbClr val="000000"/>
              </a:solidFill>
              <a:effectLst>
                <a:outerShdw blurRad="38100" dist="38100" dir="2700000" algn="tl">
                  <a:srgbClr val="FFFFFF"/>
                </a:outerShdw>
              </a:effectLst>
            </a:endParaRPr>
          </a:p>
        </p:txBody>
      </p:sp>
      <p:pic>
        <p:nvPicPr>
          <p:cNvPr id="21507"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pic>
        <p:nvPicPr>
          <p:cNvPr id="21508" name="Picture 7" descr="лов мяч 2 рук"/>
          <p:cNvPicPr>
            <a:picLocks noChangeAspect="1" noChangeArrowheads="1"/>
          </p:cNvPicPr>
          <p:nvPr/>
        </p:nvPicPr>
        <p:blipFill>
          <a:blip r:embed="rId3"/>
          <a:stretch>
            <a:fillRect/>
          </a:stretch>
        </p:blipFill>
        <p:spPr bwMode="auto">
          <a:xfrm>
            <a:off x="1619250" y="4437063"/>
            <a:ext cx="5832475" cy="2420937"/>
          </a:xfrm>
          <a:prstGeom prst="rect">
            <a:avLst/>
          </a:prstGeom>
          <a:noFill/>
          <a:ln w="25400">
            <a:solidFill>
              <a:srgbClr val="FFFF00"/>
            </a:solidFill>
            <a:miter lim="800000"/>
          </a:ln>
        </p:spPr>
      </p:pic>
    </p:spTree>
  </p:cSld>
  <p:clrMapOvr>
    <a:masterClrMapping/>
  </p:clrMapOvr>
  <p:transition>
    <p:wedge/>
  </p:transition>
  <p:timing/>
</p:sld>
</file>

<file path=ppt/slides/slide1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3555" name="Rectangle 3"/>
          <p:cNvSpPr>
            <a:spLocks noGrp="1" noChangeArrowheads="1"/>
          </p:cNvSpPr>
          <p:nvPr>
            <p:ph type="body" idx="1"/>
          </p:nvPr>
        </p:nvSpPr>
        <p:spPr>
          <a:xfrm>
            <a:off x="0" y="3666218"/>
            <a:ext cx="9144000" cy="3191781"/>
          </a:xfrm>
          <a:solidFill>
            <a:srgbClr val="FFFF9F"/>
          </a:solidFill>
        </p:spPr>
        <p:txBody>
          <a:bodyPr/>
          <a:lstStyle/>
          <a:p>
            <a:pPr algn="ctr" eaLnBrk="1" hangingPunct="1">
              <a:defRPr/>
            </a:pPr>
            <a:r>
              <a:rPr lang="ru-RU" sz="2400" u="sng">
                <a:solidFill>
                  <a:srgbClr val="000000"/>
                </a:solidFill>
                <a:latin typeface="Times New Roman" pitchFamily="18" charset="0"/>
                <a:cs typeface="Times New Roman" pitchFamily="18" charset="0"/>
              </a:rPr>
              <a:t>Передача</a:t>
            </a:r>
            <a:r>
              <a:rPr lang="ru-RU" sz="2400">
                <a:solidFill>
                  <a:srgbClr val="000000"/>
                </a:solidFill>
                <a:latin typeface="Times New Roman" pitchFamily="18" charset="0"/>
                <a:cs typeface="Times New Roman" pitchFamily="18" charset="0"/>
              </a:rPr>
              <a:t>– основной прием, с помощью которого партнеры взаимодействуют в игре и приближают мяч к корзине противника.</a:t>
            </a:r>
          </a:p>
          <a:p>
            <a:pPr algn="ctr" eaLnBrk="1" hangingPunct="1">
              <a:defRPr/>
            </a:pPr>
            <a:r>
              <a:rPr lang="ru-RU" sz="2400">
                <a:solidFill>
                  <a:srgbClr val="000000"/>
                </a:solidFill>
                <a:latin typeface="Times New Roman" pitchFamily="18" charset="0"/>
                <a:cs typeface="Times New Roman" pitchFamily="18" charset="0"/>
              </a:rPr>
              <a:t>Передача может быть выполнена различными способами, которые отличаются друг от друга по исходному положению и характеру движений</a:t>
            </a:r>
          </a:p>
        </p:txBody>
      </p:sp>
      <p:pic>
        <p:nvPicPr>
          <p:cNvPr id="22531"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pic>
        <p:nvPicPr>
          <p:cNvPr id="3" name="Рисунок 2">
            <a:extLst>
              <a:ext uri="{FF2B5EF4-FFF2-40B4-BE49-F238E27FC236}">
                <a16:creationId xmlns:a16="http://schemas.microsoft.com/office/drawing/2014/main" id="{1ABF04B8-7DFF-DC58-7A11-0E9207572F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8553" y="29915"/>
            <a:ext cx="4506893" cy="3161867"/>
          </a:xfrm>
          <a:prstGeom prst="rect">
            <a:avLst/>
          </a:prstGeom>
        </p:spPr>
      </p:pic>
    </p:spTree>
  </p:cSld>
  <p:clrMapOvr>
    <a:masterClrMapping/>
  </p:clrMapOvr>
  <p:transition>
    <p:wedge/>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098" name="Rectangle 3"/>
          <p:cNvSpPr>
            <a:spLocks noGrp="1" noChangeArrowheads="1"/>
          </p:cNvSpPr>
          <p:nvPr>
            <p:ph type="body" idx="1"/>
          </p:nvPr>
        </p:nvSpPr>
        <p:spPr>
          <a:xfrm>
            <a:off x="0" y="1916113"/>
            <a:ext cx="9144000" cy="4941887"/>
          </a:xfrm>
          <a:solidFill>
            <a:srgbClr val="FFFF9F"/>
          </a:solidFill>
        </p:spPr>
        <p:txBody>
          <a:bodyPr/>
          <a:lstStyle/>
          <a:p>
            <a:pPr algn="ctr" eaLnBrk="1" hangingPunct="1">
              <a:buFontTx/>
              <a:buNone/>
            </a:pPr>
            <a:r>
              <a:rPr lang="ru-RU" altLang="ru-RU" b="1">
                <a:latin typeface="Times New Roman" pitchFamily="18" charset="0"/>
              </a:rPr>
              <a:t>		Начиналось это так:</a:t>
            </a:r>
          </a:p>
          <a:p>
            <a:pPr algn="ctr" eaLnBrk="1" hangingPunct="1">
              <a:buFontTx/>
              <a:buNone/>
            </a:pPr>
            <a:r>
              <a:rPr lang="ru-RU" altLang="ru-RU" sz="2800" b="1">
                <a:latin typeface="Times New Roman" pitchFamily="18" charset="0"/>
              </a:rPr>
              <a:t> 	</a:t>
            </a:r>
            <a:r>
              <a:rPr lang="ru-RU" altLang="ru-RU" b="1">
                <a:latin typeface="Times New Roman" pitchFamily="18" charset="0"/>
              </a:rPr>
              <a:t>скромный преподаватель физического воспитания  колледжа Джеймс Нейсмит изобрёл игру, смысл которой сводился к тому, чтобы за определенный отрывок времени забросить как можно больше мячей в корзину команды соперника.</a:t>
            </a:r>
            <a:r>
              <a:rPr lang="ru-RU" altLang="ru-RU">
                <a:latin typeface="Times New Roman" pitchFamily="18" charset="0"/>
              </a:rPr>
              <a:t> </a:t>
            </a:r>
            <a:endParaRPr lang="ru-RU" altLang="ru-RU" sz="2800" b="1">
              <a:latin typeface="Times New Roman" panose="02020603050405020304" pitchFamily="18" charset="0"/>
            </a:endParaRPr>
          </a:p>
          <a:p>
            <a:pPr eaLnBrk="1" hangingPunct="1">
              <a:buFontTx/>
              <a:buNone/>
            </a:pPr>
            <a:endParaRPr lang="ru-RU" altLang="ru-RU" sz="2800" b="1">
              <a:latin typeface="Times New Roman" pitchFamily="18" charset="0"/>
            </a:endParaRPr>
          </a:p>
        </p:txBody>
      </p:sp>
      <p:sp>
        <p:nvSpPr>
          <p:cNvPr id="4099" name="AutoShape 5" descr="Все о баскетболе"/>
          <p:cNvSpPr>
            <a:spLocks noChangeAspect="1" noChangeArrowheads="1"/>
          </p:cNvSpPr>
          <p:nvPr/>
        </p:nvSpPr>
        <p:spPr bwMode="auto">
          <a:xfrm>
            <a:off x="155575" y="46038"/>
            <a:ext cx="304800" cy="304800"/>
          </a:xfrm>
          <a:prstGeom prst="rect">
            <a:avLst/>
          </a:prstGeom>
          <a:noFill/>
          <a:ln w="9525">
            <a:noFill/>
            <a:miter lim="800000"/>
          </a:ln>
        </p:spPr>
        <p:txBody>
          <a:bodyPr/>
          <a:lstStyle/>
          <a:p>
            <a:pPr eaLnBrk="1" hangingPunct="1"/>
            <a:endParaRPr lang="ru-RU" altLang="ru-RU"/>
          </a:p>
        </p:txBody>
      </p:sp>
      <p:sp>
        <p:nvSpPr>
          <p:cNvPr id="4100" name="AutoShape 7" descr="Все о баскетболе"/>
          <p:cNvSpPr>
            <a:spLocks noChangeAspect="1" noChangeArrowheads="1"/>
          </p:cNvSpPr>
          <p:nvPr/>
        </p:nvSpPr>
        <p:spPr bwMode="auto">
          <a:xfrm>
            <a:off x="155575" y="46038"/>
            <a:ext cx="304800" cy="304800"/>
          </a:xfrm>
          <a:prstGeom prst="rect">
            <a:avLst/>
          </a:prstGeom>
          <a:noFill/>
          <a:ln w="9525">
            <a:noFill/>
            <a:miter lim="800000"/>
          </a:ln>
        </p:spPr>
        <p:txBody>
          <a:bodyPr/>
          <a:lstStyle/>
          <a:p>
            <a:pPr eaLnBrk="1" hangingPunct="1"/>
            <a:endParaRPr lang="ru-RU" altLang="ru-RU"/>
          </a:p>
        </p:txBody>
      </p:sp>
      <p:pic>
        <p:nvPicPr>
          <p:cNvPr id="4101" name="Picture 9" descr="untitled"/>
          <p:cNvPicPr>
            <a:picLocks noChangeAspect="1" noChangeArrowheads="1"/>
          </p:cNvPicPr>
          <p:nvPr/>
        </p:nvPicPr>
        <p:blipFill>
          <a:blip r:embed="rId2"/>
          <a:stretch>
            <a:fillRect/>
          </a:stretch>
        </p:blipFill>
        <p:spPr bwMode="auto">
          <a:xfrm>
            <a:off x="-26886" y="-6350"/>
            <a:ext cx="9144000" cy="1916113"/>
          </a:xfrm>
          <a:prstGeom prst="rect">
            <a:avLst/>
          </a:prstGeom>
          <a:noFill/>
          <a:ln w="9525">
            <a:noFill/>
            <a:miter lim="800000"/>
          </a:ln>
        </p:spPr>
      </p:pic>
      <p:sp>
        <p:nvSpPr>
          <p:cNvPr id="4102" name="Rectangle 10"/>
          <p:cNvSpPr>
            <a:spLocks noChangeArrowheads="1"/>
          </p:cNvSpPr>
          <p:nvPr/>
        </p:nvSpPr>
        <p:spPr bwMode="auto">
          <a:xfrm>
            <a:off x="2195736" y="397132"/>
            <a:ext cx="3851275" cy="1616075"/>
          </a:xfrm>
          <a:prstGeom prst="rect">
            <a:avLst/>
          </a:prstGeom>
          <a:noFill/>
          <a:ln w="9525">
            <a:noFill/>
            <a:miter lim="800000"/>
          </a:ln>
        </p:spPr>
        <p:txBody>
          <a:bodyPr anchor="ctr">
            <a:spAutoFit/>
          </a:bodyPr>
          <a:lstStyle/>
          <a:p>
            <a:pPr algn="ctr" eaLnBrk="1" hangingPunct="1"/>
            <a:r>
              <a:rPr lang="ru-RU" altLang="ru-RU" sz="3200" b="1">
                <a:solidFill>
                  <a:srgbClr val="FFFF00"/>
                </a:solidFill>
                <a:effectLst>
                  <a:outerShdw blurRad="38100" dist="38100" dir="2700000" algn="tl">
                    <a:srgbClr val="000000">
                      <a:alpha val="43137"/>
                    </a:srgbClr>
                  </a:outerShdw>
                </a:effectLst>
                <a:latin typeface="Times New Roman" pitchFamily="18" charset="0"/>
              </a:rPr>
              <a:t>История</a:t>
            </a:r>
          </a:p>
          <a:p>
            <a:pPr algn="ctr" eaLnBrk="1" hangingPunct="1"/>
            <a:r>
              <a:rPr lang="ru-RU" altLang="ru-RU" sz="3200" b="1">
                <a:solidFill>
                  <a:srgbClr val="FFFF00"/>
                </a:solidFill>
                <a:effectLst>
                  <a:outerShdw blurRad="38100" dist="38100" dir="2700000" algn="tl">
                    <a:srgbClr val="000000">
                      <a:alpha val="43137"/>
                    </a:srgbClr>
                  </a:outerShdw>
                </a:effectLst>
                <a:latin typeface="Times New Roman" pitchFamily="18" charset="0"/>
              </a:rPr>
              <a:t> баскетбола</a:t>
            </a:r>
            <a:r>
              <a:rPr lang="ru-RU" altLang="ru-RU">
                <a:effectLst>
                  <a:outerShdw blurRad="38100" dist="38100" dir="2700000" algn="tl">
                    <a:srgbClr val="000000">
                      <a:alpha val="43137"/>
                    </a:srgbClr>
                  </a:outerShdw>
                </a:effectLst>
              </a:rPr>
              <a:t> </a:t>
            </a:r>
          </a:p>
          <a:p>
            <a:pPr algn="ctr" eaLnBrk="1" hangingPunct="1"/>
            <a:endParaRPr lang="ru-RU" altLang="ru-RU">
              <a:effectLst>
                <a:outerShdw blurRad="38100" dist="38100" dir="2700000" algn="tl">
                  <a:srgbClr val="000000">
                    <a:alpha val="43137"/>
                  </a:srgbClr>
                </a:outerShdw>
              </a:effectLst>
            </a:endParaRPr>
          </a:p>
          <a:p>
            <a:pPr algn="ctr" eaLnBrk="1" hangingPunct="1"/>
            <a:endParaRPr lang="ru-RU" altLang="ru-RU">
              <a:effectLst>
                <a:outerShdw blurRad="38100" dist="38100" dir="2700000" algn="tl">
                  <a:srgbClr val="000000">
                    <a:alpha val="43137"/>
                  </a:srgbClr>
                </a:outerShdw>
              </a:effectLst>
            </a:endParaRPr>
          </a:p>
        </p:txBody>
      </p:sp>
    </p:spTree>
  </p:cSld>
  <p:clrMapOvr>
    <a:masterClrMapping/>
  </p:clrMapOvr>
  <p:transition>
    <p:wedge/>
  </p:transition>
  <p:timing/>
</p:sld>
</file>

<file path=ppt/slides/slide2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3554" name="Rectangle 2"/>
          <p:cNvSpPr>
            <a:spLocks noGrp="1" noChangeArrowheads="1"/>
          </p:cNvSpPr>
          <p:nvPr>
            <p:ph type="body" idx="1"/>
          </p:nvPr>
        </p:nvSpPr>
        <p:spPr>
          <a:xfrm>
            <a:off x="0" y="2276475"/>
            <a:ext cx="9144000" cy="4581525"/>
          </a:xfrm>
          <a:solidFill>
            <a:srgbClr val="FFFF9F"/>
          </a:solidFill>
        </p:spPr>
        <p:txBody>
          <a:bodyPr/>
          <a:lstStyle/>
          <a:p>
            <a:pPr algn="ctr" eaLnBrk="1" hangingPunct="1"/>
            <a:r>
              <a:rPr lang="ru-RU" altLang="ru-RU" sz="2400">
                <a:latin typeface="Times New Roman" pitchFamily="18" charset="0"/>
              </a:rPr>
              <a:t>При передаче мяча уверенность является очень важным фактором. При этом следует придерживаться основного правила - "Не уверен - не отдавай" и "Виноват дающий." Игрок, который передает мяч, несет ответственность за то, чтобы передаваемый мяч точно дошел до адресата. </a:t>
            </a:r>
          </a:p>
          <a:p>
            <a:pPr algn="ctr" eaLnBrk="1" hangingPunct="1"/>
            <a:r>
              <a:rPr lang="ru-RU" altLang="ru-RU" sz="2400">
                <a:latin typeface="Times New Roman" pitchFamily="18" charset="0"/>
              </a:rPr>
              <a:t>Основные способы передачи мяча в баскетболе:</a:t>
            </a:r>
            <a:br>
              <a:rPr lang="ru-RU" altLang="ru-RU" sz="2400">
                <a:latin typeface="Times New Roman" pitchFamily="18" charset="0"/>
              </a:rPr>
            </a:br>
            <a:r>
              <a:rPr lang="ru-RU" altLang="ru-RU" sz="2400">
                <a:latin typeface="Times New Roman" pitchFamily="18" charset="0"/>
              </a:rPr>
              <a:t>- пас от плеча;</a:t>
            </a:r>
            <a:br>
              <a:rPr lang="ru-RU" altLang="ru-RU" sz="2400">
                <a:latin typeface="Times New Roman" pitchFamily="18" charset="0"/>
              </a:rPr>
            </a:br>
            <a:r>
              <a:rPr lang="ru-RU" altLang="ru-RU" sz="2400">
                <a:latin typeface="Times New Roman" pitchFamily="18" charset="0"/>
              </a:rPr>
              <a:t>- пас от груди;</a:t>
            </a:r>
            <a:br>
              <a:rPr lang="ru-RU" altLang="ru-RU" sz="2400">
                <a:latin typeface="Times New Roman" pitchFamily="18" charset="0"/>
              </a:rPr>
            </a:br>
            <a:r>
              <a:rPr lang="ru-RU" altLang="ru-RU" sz="2400">
                <a:latin typeface="Times New Roman" pitchFamily="18" charset="0"/>
              </a:rPr>
              <a:t>- пас из-за головы;</a:t>
            </a:r>
          </a:p>
          <a:p>
            <a:pPr algn="ctr" eaLnBrk="1" hangingPunct="1">
              <a:buFontTx/>
              <a:buNone/>
            </a:pPr>
            <a:r>
              <a:rPr lang="ru-RU" altLang="ru-RU" sz="2400">
                <a:latin typeface="Times New Roman" pitchFamily="18" charset="0"/>
              </a:rPr>
              <a:t>    - пасы снизу, сбоку, из рук в руки.</a:t>
            </a:r>
          </a:p>
        </p:txBody>
      </p:sp>
      <p:pic>
        <p:nvPicPr>
          <p:cNvPr id="23555" name="Picture 3" descr="untitled"/>
          <p:cNvPicPr>
            <a:picLocks noChangeAspect="1" noChangeArrowheads="1"/>
          </p:cNvPicPr>
          <p:nvPr/>
        </p:nvPicPr>
        <p:blipFill>
          <a:blip r:embed="rId2"/>
          <a:stretch>
            <a:fillRect/>
          </a:stretch>
        </p:blipFill>
        <p:spPr bwMode="auto">
          <a:xfrm>
            <a:off x="0" y="0"/>
            <a:ext cx="9144000" cy="2276475"/>
          </a:xfrm>
          <a:prstGeom prst="rect">
            <a:avLst/>
          </a:prstGeom>
          <a:noFill/>
          <a:ln w="9525">
            <a:noFill/>
            <a:miter lim="800000"/>
          </a:ln>
        </p:spPr>
      </p:pic>
    </p:spTree>
  </p:cSld>
  <p:clrMapOvr>
    <a:masterClrMapping/>
  </p:clrMapOvr>
  <p:transition>
    <p:wedge/>
  </p:transition>
  <p:timing/>
</p:sld>
</file>

<file path=ppt/slides/slide2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4578" name="Rectangle 3"/>
          <p:cNvSpPr>
            <a:spLocks noGrp="1" noChangeArrowheads="1"/>
          </p:cNvSpPr>
          <p:nvPr>
            <p:ph type="body" idx="1"/>
          </p:nvPr>
        </p:nvSpPr>
        <p:spPr>
          <a:xfrm>
            <a:off x="0" y="2276475"/>
            <a:ext cx="9144000" cy="2016125"/>
          </a:xfrm>
          <a:solidFill>
            <a:srgbClr val="FFFF9F"/>
          </a:solidFill>
        </p:spPr>
        <p:txBody>
          <a:bodyPr/>
          <a:lstStyle/>
          <a:p>
            <a:pPr eaLnBrk="1" hangingPunct="1"/>
            <a:r>
              <a:rPr lang="ru-RU" altLang="ru-RU" sz="2800">
                <a:latin typeface="Times New Roman" pitchFamily="18" charset="0"/>
              </a:rPr>
              <a:t>Передача мяча двумя руками от груди</a:t>
            </a:r>
          </a:p>
          <a:p>
            <a:pPr eaLnBrk="1" hangingPunct="1"/>
            <a:r>
              <a:rPr lang="ru-RU" altLang="ru-RU" sz="2800">
                <a:solidFill>
                  <a:srgbClr val="000000"/>
                </a:solidFill>
                <a:latin typeface="Times New Roman" pitchFamily="18" charset="0"/>
              </a:rPr>
              <a:t>Эта передача наиболее точная и надежная, ее можно выполнять как стоя на месте, так и в движении. Мяч резко выталкивается в нужном направлении.</a:t>
            </a:r>
            <a:endParaRPr lang="ru-RU" altLang="ru-RU" sz="2800">
              <a:latin typeface="Times New Roman" panose="02020603050405020304" pitchFamily="18" charset="0"/>
            </a:endParaRPr>
          </a:p>
        </p:txBody>
      </p:sp>
      <p:pic>
        <p:nvPicPr>
          <p:cNvPr id="24579"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pic>
        <p:nvPicPr>
          <p:cNvPr id="24580" name="Picture 1030" descr="пер мяч 2 рук от груди"/>
          <p:cNvPicPr>
            <a:picLocks noChangeAspect="1" noChangeArrowheads="1"/>
          </p:cNvPicPr>
          <p:nvPr/>
        </p:nvPicPr>
        <p:blipFill>
          <a:blip r:embed="rId3"/>
          <a:stretch>
            <a:fillRect/>
          </a:stretch>
        </p:blipFill>
        <p:spPr bwMode="auto">
          <a:xfrm>
            <a:off x="971550" y="4230688"/>
            <a:ext cx="7272338" cy="2627312"/>
          </a:xfrm>
          <a:prstGeom prst="rect">
            <a:avLst/>
          </a:prstGeom>
          <a:solidFill>
            <a:srgbClr val="FFFF9F"/>
          </a:solidFill>
          <a:ln w="25400">
            <a:solidFill>
              <a:srgbClr val="FFFF00"/>
            </a:solidFill>
            <a:miter lim="800000"/>
          </a:ln>
        </p:spPr>
      </p:pic>
      <p:pic>
        <p:nvPicPr>
          <p:cNvPr id="24581" name="Picture 5" descr="kobekidd600051127_thumb"/>
          <p:cNvPicPr>
            <a:picLocks noChangeAspect="1" noChangeArrowheads="1"/>
          </p:cNvPicPr>
          <p:nvPr/>
        </p:nvPicPr>
        <p:blipFill>
          <a:blip r:embed="rId4"/>
          <a:stretch>
            <a:fillRect/>
          </a:stretch>
        </p:blipFill>
        <p:spPr bwMode="auto">
          <a:xfrm>
            <a:off x="7191375" y="0"/>
            <a:ext cx="1952625" cy="2276475"/>
          </a:xfrm>
          <a:prstGeom prst="rect">
            <a:avLst/>
          </a:prstGeom>
          <a:noFill/>
          <a:ln w="9525">
            <a:noFill/>
            <a:miter lim="800000"/>
          </a:ln>
        </p:spPr>
      </p:pic>
    </p:spTree>
  </p:cSld>
  <p:clrMapOvr>
    <a:masterClrMapping/>
  </p:clrMapOvr>
  <p:transition>
    <p:wedge/>
  </p:transition>
  <p:timing/>
</p:sld>
</file>

<file path=ppt/slides/slide2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5602" name="Rectangle 3"/>
          <p:cNvSpPr>
            <a:spLocks noGrp="1" noChangeArrowheads="1"/>
          </p:cNvSpPr>
          <p:nvPr>
            <p:ph type="body" idx="1"/>
          </p:nvPr>
        </p:nvSpPr>
        <p:spPr>
          <a:xfrm>
            <a:off x="0" y="2276475"/>
            <a:ext cx="9144000" cy="4581525"/>
          </a:xfrm>
          <a:solidFill>
            <a:srgbClr val="FFFF9F"/>
          </a:solidFill>
        </p:spPr>
        <p:txBody>
          <a:bodyPr/>
          <a:lstStyle/>
          <a:p>
            <a:pPr algn="ctr" eaLnBrk="1" hangingPunct="1"/>
            <a:r>
              <a:rPr lang="ru-RU" altLang="ru-RU">
                <a:latin typeface="Times New Roman" pitchFamily="18" charset="0"/>
                <a:cs typeface="Times New Roman" pitchFamily="18" charset="0"/>
              </a:rPr>
              <a:t>Это самый главный элемент в игре разыгрывающего защитника. Основа четкого, целенаправленного взаимодействия баскетболистов в игре это точная передача мяча. Результативные передачи, то есть пас игроку, который поражает кольцо соперника, учитываются при составлении финального протокола игры. </a:t>
            </a:r>
          </a:p>
        </p:txBody>
      </p:sp>
      <p:pic>
        <p:nvPicPr>
          <p:cNvPr id="25603"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25605" name="Text Box 6"/>
          <p:cNvSpPr txBox="1">
            <a:spLocks noChangeArrowheads="1"/>
          </p:cNvSpPr>
          <p:nvPr/>
        </p:nvSpPr>
        <p:spPr bwMode="auto">
          <a:xfrm>
            <a:off x="2535238" y="1073150"/>
            <a:ext cx="3116262" cy="1341438"/>
          </a:xfrm>
          <a:prstGeom prst="rect">
            <a:avLst/>
          </a:prstGeom>
          <a:noFill/>
          <a:ln w="9525">
            <a:noFill/>
            <a:miter lim="800000"/>
          </a:ln>
        </p:spPr>
        <p:txBody>
          <a:bodyPr>
            <a:spAutoFit/>
          </a:bodyPr>
          <a:lstStyle/>
          <a:p>
            <a:pPr algn="ctr" eaLnBrk="1" hangingPunct="1"/>
            <a:r>
              <a:rPr lang="ru-RU" altLang="ru-RU" sz="3200" b="1">
                <a:solidFill>
                  <a:srgbClr val="FFFF00"/>
                </a:solidFill>
                <a:latin typeface="Times New Roman" pitchFamily="18" charset="0"/>
              </a:rPr>
              <a:t>ПЕРЕДАЧА</a:t>
            </a:r>
          </a:p>
          <a:p>
            <a:pPr eaLnBrk="1" hangingPunct="1"/>
            <a:endParaRPr lang="ru-RU" altLang="ru-RU" sz="3200">
              <a:solidFill>
                <a:srgbClr val="FFFF00"/>
              </a:solidFill>
              <a:latin typeface="Times New Roman" panose="02020603050405020304" pitchFamily="18" charset="0"/>
            </a:endParaRPr>
          </a:p>
          <a:p>
            <a:pPr eaLnBrk="1" hangingPunct="1"/>
            <a:endParaRPr lang="ru-RU" altLang="ru-RU"/>
          </a:p>
        </p:txBody>
      </p:sp>
    </p:spTree>
  </p:cSld>
  <p:clrMapOvr>
    <a:masterClrMapping/>
  </p:clrMapOvr>
  <p:transition>
    <p:wedge/>
  </p:transition>
  <p:timing/>
</p:sld>
</file>

<file path=ppt/slides/slide2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6626" name="Rectangle 3"/>
          <p:cNvSpPr>
            <a:spLocks noGrp="1" noChangeArrowheads="1"/>
          </p:cNvSpPr>
          <p:nvPr>
            <p:ph type="body" idx="1"/>
          </p:nvPr>
        </p:nvSpPr>
        <p:spPr>
          <a:xfrm>
            <a:off x="0" y="0"/>
            <a:ext cx="9144000" cy="6858000"/>
          </a:xfrm>
          <a:solidFill>
            <a:srgbClr val="FFFF9F"/>
          </a:solidFill>
        </p:spPr>
        <p:txBody>
          <a:bodyPr/>
          <a:lstStyle/>
          <a:p>
            <a:pPr algn="ctr" eaLnBrk="1" hangingPunct="1">
              <a:lnSpc>
                <a:spcPct val="80000"/>
              </a:lnSpc>
              <a:buFontTx/>
              <a:buNone/>
            </a:pPr>
            <a:r>
              <a:rPr lang="ru-RU" altLang="ru-RU">
                <a:latin typeface="Times New Roman" pitchFamily="18" charset="0"/>
              </a:rPr>
              <a:t>Несколько советов игроку, ловящему мяч </a:t>
            </a:r>
          </a:p>
          <a:p>
            <a:pPr algn="just" eaLnBrk="1" hangingPunct="1">
              <a:lnSpc>
                <a:spcPct val="80000"/>
              </a:lnSpc>
            </a:pPr>
            <a:r>
              <a:rPr lang="ru-RU" altLang="ru-RU" sz="2400">
                <a:latin typeface="Times New Roman" pitchFamily="18" charset="0"/>
              </a:rPr>
              <a:t>1. Всегда следует делать хотя бы маленький шаг навстречу мячу и ни в коем случае не выпускать защитника на перехват, преграждая ему путь широкой стойкой: согнутые в локтях руки подняты до уровня плеч, кисти расслаблены, ноги широко расставлены, спина или дальняя от мяча рука касается защитника. </a:t>
            </a:r>
          </a:p>
          <a:p>
            <a:pPr algn="just" eaLnBrk="1" hangingPunct="1">
              <a:lnSpc>
                <a:spcPct val="80000"/>
              </a:lnSpc>
            </a:pPr>
            <a:r>
              <a:rPr lang="ru-RU" altLang="ru-RU" sz="2400">
                <a:latin typeface="Times New Roman" pitchFamily="18" charset="0"/>
              </a:rPr>
              <a:t>2. Не поймав мяч, не почувствовав его в руках, не предпринимайте дальнейших действий, но обдумайте их заранее. </a:t>
            </a:r>
          </a:p>
          <a:p>
            <a:pPr algn="just" eaLnBrk="1" hangingPunct="1">
              <a:lnSpc>
                <a:spcPct val="80000"/>
              </a:lnSpc>
            </a:pPr>
            <a:r>
              <a:rPr lang="ru-RU" altLang="ru-RU" sz="2400">
                <a:latin typeface="Times New Roman" pitchFamily="18" charset="0"/>
              </a:rPr>
              <a:t>3. Если защитник стремится выйти впереди вас на перехват, не уступайте ему позиции - пусть он лучше собьет вас с ног, но не перехватит мяч. Постоянно будьте готовы к приему мяча, но постарайтесь скрыть этот момент от опекуна. </a:t>
            </a:r>
          </a:p>
          <a:p>
            <a:pPr algn="just" eaLnBrk="1" hangingPunct="1">
              <a:lnSpc>
                <a:spcPct val="80000"/>
              </a:lnSpc>
            </a:pPr>
            <a:r>
              <a:rPr lang="ru-RU" altLang="ru-RU" sz="2400">
                <a:latin typeface="Times New Roman" pitchFamily="18" charset="0"/>
              </a:rPr>
              <a:t>4. Необходимо всегда допускать, что мяч не попадет в кольцо, и быть готовым к подбору отскочившего мяча. </a:t>
            </a:r>
          </a:p>
          <a:p>
            <a:pPr algn="just" eaLnBrk="1" hangingPunct="1">
              <a:lnSpc>
                <a:spcPct val="80000"/>
              </a:lnSpc>
            </a:pPr>
            <a:r>
              <a:rPr lang="ru-RU" altLang="ru-RU" sz="2400">
                <a:latin typeface="Times New Roman" pitchFamily="18" charset="0"/>
              </a:rPr>
              <a:t>5. Поймав в прыжке мяч, отскочивший от щита, нужно резко притянуть его к груди, расставив локти широко в стороны, и еще до приземления решить, кому сделать первый пас. Приземляться следует на обе ноги - ступни </a:t>
            </a:r>
          </a:p>
          <a:p>
            <a:pPr algn="just" eaLnBrk="1" hangingPunct="1">
              <a:lnSpc>
                <a:spcPct val="80000"/>
              </a:lnSpc>
              <a:buFontTx/>
              <a:buNone/>
            </a:pPr>
            <a:r>
              <a:rPr lang="ru-RU" altLang="ru-RU" sz="2400">
                <a:latin typeface="Times New Roman" pitchFamily="18" charset="0"/>
              </a:rPr>
              <a:t>расставлены чуть шире плеч, колени слегка согнуты. </a:t>
            </a:r>
          </a:p>
        </p:txBody>
      </p:sp>
    </p:spTree>
  </p:cSld>
  <p:clrMapOvr>
    <a:masterClrMapping/>
  </p:clrMapOvr>
  <p:transition>
    <p:wedge/>
  </p:transition>
  <p:timing/>
</p:sld>
</file>

<file path=ppt/slides/slide2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7650" name="Rectangle 3"/>
          <p:cNvSpPr>
            <a:spLocks noGrp="1" noChangeArrowheads="1"/>
          </p:cNvSpPr>
          <p:nvPr>
            <p:ph type="body" idx="1"/>
          </p:nvPr>
        </p:nvSpPr>
        <p:spPr>
          <a:xfrm>
            <a:off x="0" y="2276475"/>
            <a:ext cx="9144000" cy="4581525"/>
          </a:xfrm>
          <a:solidFill>
            <a:srgbClr val="FFFF9F"/>
          </a:solidFill>
        </p:spPr>
        <p:txBody>
          <a:bodyPr/>
          <a:lstStyle/>
          <a:p>
            <a:pPr indent="11113" algn="ctr" eaLnBrk="1" hangingPunct="1">
              <a:lnSpc>
                <a:spcPct val="90000"/>
              </a:lnSpc>
              <a:buFontTx/>
              <a:buNone/>
            </a:pPr>
            <a:r>
              <a:rPr lang="ru-RU" altLang="ru-RU" sz="2400">
                <a:latin typeface="Times New Roman" pitchFamily="18" charset="0"/>
              </a:rPr>
              <a:t>В баскетболе действия игроков обороны по завладению </a:t>
            </a:r>
            <a:r>
              <a:rPr lang="ru-RU" altLang="ru-RU" sz="2400">
                <a:latin typeface="Times New Roman" pitchFamily="18" charset="0"/>
                <a:hlinkClick r:id="rId2" action="ppaction://hlinkfile"/>
              </a:rPr>
              <a:t>мячом</a:t>
            </a:r>
            <a:r>
              <a:rPr lang="ru-RU" altLang="ru-RU" sz="2400">
                <a:latin typeface="Times New Roman" pitchFamily="18" charset="0"/>
              </a:rPr>
              <a:t> называется перехват. Такой элемент игры выполняется при броске или передаче мяча игроками атаки. Когда нападающий ждет передачи мяча стоя на месте, не выходит ему навстречу, то перехватить такой мяч сравнительно легко - мяч следует ловить в прыжке после рывка одной или двумя руками.</a:t>
            </a:r>
          </a:p>
          <a:p>
            <a:pPr indent="11113" algn="ctr" eaLnBrk="1" hangingPunct="1">
              <a:lnSpc>
                <a:spcPct val="90000"/>
              </a:lnSpc>
              <a:buFontTx/>
              <a:buNone/>
            </a:pPr>
            <a:r>
              <a:rPr lang="ru-RU" altLang="ru-RU" sz="2400">
                <a:latin typeface="Times New Roman" pitchFamily="18" charset="0"/>
              </a:rPr>
              <a:t> Перехват мяча при ведении. В том случае, когда нападающий противника ведет мяч слишком высоко и не прикрывает его корпусом, то перехватить такой мяч не составит большого труда - необходимо сделать рывок и выбить мяч у него одной или двумя руками. </a:t>
            </a:r>
            <a:br>
              <a:rPr lang="ru-RU" altLang="ru-RU" sz="2400">
                <a:latin typeface="Times New Roman" pitchFamily="18" charset="0"/>
              </a:rPr>
            </a:br>
            <a:endParaRPr lang="ru-RU" altLang="ru-RU" sz="2400">
              <a:latin typeface="Times New Roman" pitchFamily="18" charset="0"/>
            </a:endParaRPr>
          </a:p>
        </p:txBody>
      </p:sp>
      <p:pic>
        <p:nvPicPr>
          <p:cNvPr id="27651" name="Picture 4" descr="untitled"/>
          <p:cNvPicPr>
            <a:picLocks noChangeAspect="1" noChangeArrowheads="1"/>
          </p:cNvPicPr>
          <p:nvPr/>
        </p:nvPicPr>
        <p:blipFill>
          <a:blip r:embed="rId3"/>
          <a:stretch>
            <a:fillRect/>
          </a:stretch>
        </p:blipFill>
        <p:spPr bwMode="auto">
          <a:xfrm>
            <a:off x="0" y="0"/>
            <a:ext cx="9144000" cy="2276475"/>
          </a:xfrm>
          <a:prstGeom prst="rect">
            <a:avLst/>
          </a:prstGeom>
          <a:noFill/>
          <a:ln w="9525">
            <a:noFill/>
            <a:miter lim="800000"/>
          </a:ln>
        </p:spPr>
      </p:pic>
      <p:sp>
        <p:nvSpPr>
          <p:cNvPr id="27652" name="Rectangle 6"/>
          <p:cNvSpPr>
            <a:spLocks noChangeArrowheads="1"/>
          </p:cNvSpPr>
          <p:nvPr/>
        </p:nvSpPr>
        <p:spPr bwMode="auto">
          <a:xfrm>
            <a:off x="3203848" y="836712"/>
            <a:ext cx="3203575" cy="1824037"/>
          </a:xfrm>
          <a:prstGeom prst="rect">
            <a:avLst/>
          </a:prstGeom>
          <a:noFill/>
          <a:ln w="9525">
            <a:noFill/>
            <a:miter lim="800000"/>
          </a:ln>
        </p:spPr>
        <p:txBody>
          <a:bodyPr>
            <a:spAutoFit/>
          </a:bodyPr>
          <a:lstStyle/>
          <a:p>
            <a:pPr algn="ctr" eaLnBrk="1" hangingPunct="1">
              <a:spcBef>
                <a:spcPct val="20000"/>
              </a:spcBef>
            </a:pPr>
            <a:r>
              <a:rPr lang="ru-RU" altLang="ru-RU" sz="3200" b="1">
                <a:solidFill>
                  <a:srgbClr val="FFFF00"/>
                </a:solidFill>
                <a:latin typeface="Times New Roman" pitchFamily="18" charset="0"/>
              </a:rPr>
              <a:t>Перехват</a:t>
            </a:r>
          </a:p>
          <a:p>
            <a:pPr eaLnBrk="1" hangingPunct="1">
              <a:spcBef>
                <a:spcPct val="20000"/>
              </a:spcBef>
              <a:buFontTx/>
              <a:buChar char="•"/>
            </a:pPr>
            <a:endParaRPr lang="ru-RU" altLang="ru-RU" sz="3200" b="1">
              <a:solidFill>
                <a:srgbClr val="FFFF00"/>
              </a:solidFill>
              <a:latin typeface="Times New Roman" panose="02020603050405020304" pitchFamily="18" charset="0"/>
            </a:endParaRPr>
          </a:p>
          <a:p>
            <a:pPr eaLnBrk="1" hangingPunct="1">
              <a:spcBef>
                <a:spcPct val="20000"/>
              </a:spcBef>
              <a:buFontTx/>
              <a:buChar char="•"/>
            </a:pPr>
            <a:endParaRPr lang="ru-RU" altLang="ru-RU" b="1"/>
          </a:p>
          <a:p>
            <a:pPr eaLnBrk="1" hangingPunct="1">
              <a:spcBef>
                <a:spcPct val="20000"/>
              </a:spcBef>
              <a:buFontTx/>
              <a:buChar char="•"/>
            </a:pPr>
            <a:endParaRPr lang="ru-RU" altLang="ru-RU" b="1"/>
          </a:p>
        </p:txBody>
      </p:sp>
    </p:spTree>
  </p:cSld>
  <p:clrMapOvr>
    <a:masterClrMapping/>
  </p:clrMapOvr>
  <p:transition>
    <p:wedge/>
  </p:transition>
  <p:timing/>
</p:sld>
</file>

<file path=ppt/slides/slide2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8674" name="Rectangle 3"/>
          <p:cNvSpPr>
            <a:spLocks noGrp="1" noChangeArrowheads="1"/>
          </p:cNvSpPr>
          <p:nvPr>
            <p:ph type="body" idx="1"/>
          </p:nvPr>
        </p:nvSpPr>
        <p:spPr>
          <a:xfrm>
            <a:off x="1" y="2276475"/>
            <a:ext cx="9144000" cy="4581525"/>
          </a:xfrm>
          <a:solidFill>
            <a:srgbClr val="FFFF9F"/>
          </a:solidFill>
        </p:spPr>
        <p:txBody>
          <a:bodyPr/>
          <a:lstStyle/>
          <a:p>
            <a:pPr eaLnBrk="1" hangingPunct="1">
              <a:buFontTx/>
              <a:buNone/>
            </a:pPr>
            <a:endParaRPr lang="ru-RU" altLang="ru-RU" sz="2400" b="1">
              <a:latin typeface="Times New Roman" panose="02020603050405020304" pitchFamily="18" charset="0"/>
            </a:endParaRPr>
          </a:p>
          <a:p>
            <a:pPr algn="ctr" eaLnBrk="1" hangingPunct="1">
              <a:buFontTx/>
              <a:buNone/>
            </a:pPr>
            <a:r>
              <a:rPr lang="ru-RU" altLang="ru-RU" sz="2400">
                <a:latin typeface="Times New Roman" pitchFamily="18" charset="0"/>
              </a:rPr>
              <a:t>Самым важным элементом в баскетболе является бросок в корзину. Для того чтобы выиграть матч, команда должна набрать больше очков, чем противник, а это можно достичь только за счет более точных бросков по корзине.</a:t>
            </a:r>
          </a:p>
          <a:p>
            <a:pPr algn="ctr" eaLnBrk="1" hangingPunct="1">
              <a:buFontTx/>
              <a:buNone/>
            </a:pPr>
            <a:r>
              <a:rPr lang="ru-RU" altLang="ru-RU" sz="2400">
                <a:latin typeface="Times New Roman" pitchFamily="18" charset="0"/>
              </a:rPr>
              <a:t> Чтобы принести максимум пользы своей команде, каждый игрок должен уметь поражать корзину с различных позиций.</a:t>
            </a:r>
          </a:p>
        </p:txBody>
      </p:sp>
      <p:pic>
        <p:nvPicPr>
          <p:cNvPr id="28676" name="Picture 5"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28677" name="Text Box 6"/>
          <p:cNvSpPr txBox="1">
            <a:spLocks noChangeArrowheads="1"/>
          </p:cNvSpPr>
          <p:nvPr/>
        </p:nvSpPr>
        <p:spPr bwMode="auto">
          <a:xfrm>
            <a:off x="2834481" y="764704"/>
            <a:ext cx="3475038" cy="2289175"/>
          </a:xfrm>
          <a:prstGeom prst="rect">
            <a:avLst/>
          </a:prstGeom>
          <a:noFill/>
          <a:ln w="9525">
            <a:noFill/>
            <a:miter lim="800000"/>
          </a:ln>
        </p:spPr>
        <p:txBody>
          <a:bodyPr>
            <a:spAutoFit/>
          </a:bodyPr>
          <a:lstStyle/>
          <a:p>
            <a:pPr algn="ctr" eaLnBrk="1" hangingPunct="1"/>
            <a:r>
              <a:rPr lang="ru-RU" altLang="ru-RU" sz="3600" b="1">
                <a:solidFill>
                  <a:srgbClr val="FFFF00"/>
                </a:solidFill>
                <a:latin typeface="Times New Roman" pitchFamily="18" charset="0"/>
              </a:rPr>
              <a:t>БРОСКИ</a:t>
            </a:r>
          </a:p>
          <a:p>
            <a:pPr algn="ctr" eaLnBrk="1" hangingPunct="1"/>
            <a:endParaRPr lang="ru-RU" altLang="ru-RU" sz="3600" b="1">
              <a:solidFill>
                <a:srgbClr val="FFFF00"/>
              </a:solidFill>
              <a:latin typeface="Times New Roman" panose="02020603050405020304" pitchFamily="18" charset="0"/>
            </a:endParaRPr>
          </a:p>
          <a:p>
            <a:pPr eaLnBrk="1" hangingPunct="1"/>
            <a:endParaRPr lang="ru-RU" altLang="ru-RU" sz="3600">
              <a:solidFill>
                <a:srgbClr val="FFFF00"/>
              </a:solidFill>
              <a:latin typeface="Times New Roman" panose="02020603050405020304" pitchFamily="18" charset="0"/>
            </a:endParaRPr>
          </a:p>
          <a:p>
            <a:pPr eaLnBrk="1" hangingPunct="1"/>
            <a:endParaRPr lang="ru-RU" altLang="ru-RU"/>
          </a:p>
          <a:p>
            <a:pPr eaLnBrk="1" hangingPunct="1"/>
            <a:endParaRPr lang="ru-RU" altLang="ru-RU"/>
          </a:p>
        </p:txBody>
      </p:sp>
    </p:spTree>
  </p:cSld>
  <p:clrMapOvr>
    <a:masterClrMapping/>
  </p:clrMapOvr>
  <p:transition>
    <p:wedge/>
  </p:transition>
  <p:timing/>
</p:sld>
</file>

<file path=ppt/slides/slide2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9698" name="Rectangle 3"/>
          <p:cNvSpPr>
            <a:spLocks noGrp="1" noChangeArrowheads="1"/>
          </p:cNvSpPr>
          <p:nvPr>
            <p:ph type="body" idx="1"/>
          </p:nvPr>
        </p:nvSpPr>
        <p:spPr>
          <a:xfrm>
            <a:off x="0" y="2276475"/>
            <a:ext cx="4932363" cy="4581525"/>
          </a:xfrm>
          <a:solidFill>
            <a:srgbClr val="FFFF9F"/>
          </a:solidFill>
        </p:spPr>
        <p:txBody>
          <a:bodyPr/>
          <a:lstStyle/>
          <a:p>
            <a:pPr indent="11113" algn="ctr" eaLnBrk="1" hangingPunct="1">
              <a:lnSpc>
                <a:spcPct val="80000"/>
              </a:lnSpc>
              <a:buFontTx/>
              <a:buNone/>
            </a:pPr>
            <a:r>
              <a:rPr lang="ru-RU" altLang="ru-RU" sz="2000">
                <a:latin typeface="Times New Roman" pitchFamily="18" charset="0"/>
              </a:rPr>
              <a:t>Классификация бросков по корзине будет выглядеть следующим образом: </a:t>
            </a:r>
            <a:br>
              <a:rPr lang="ru-RU" altLang="ru-RU" sz="2000">
                <a:latin typeface="Times New Roman" pitchFamily="18" charset="0"/>
              </a:rPr>
            </a:br>
            <a:r>
              <a:rPr lang="ru-RU" altLang="ru-RU" sz="2000">
                <a:latin typeface="Times New Roman" pitchFamily="18" charset="0"/>
              </a:rPr>
              <a:t>1) броски одной рукой, броски двумя руками;</a:t>
            </a:r>
            <a:br>
              <a:rPr lang="ru-RU" altLang="ru-RU" sz="2000">
                <a:latin typeface="Times New Roman" pitchFamily="18" charset="0"/>
              </a:rPr>
            </a:br>
            <a:r>
              <a:rPr lang="ru-RU" altLang="ru-RU" sz="2000">
                <a:latin typeface="Times New Roman" pitchFamily="18" charset="0"/>
              </a:rPr>
              <a:t>2) броски от груди, сверху, снизу, сверху вниз, добивание;</a:t>
            </a:r>
            <a:br>
              <a:rPr lang="ru-RU" altLang="ru-RU" sz="2000">
                <a:latin typeface="Times New Roman" pitchFamily="18" charset="0"/>
              </a:rPr>
            </a:br>
            <a:r>
              <a:rPr lang="ru-RU" altLang="ru-RU" sz="2000">
                <a:latin typeface="Times New Roman" pitchFamily="18" charset="0"/>
              </a:rPr>
              <a:t>3) бросок с вращением мяча, с отскоком от щита, без отскока от щита;</a:t>
            </a:r>
            <a:br>
              <a:rPr lang="ru-RU" altLang="ru-RU" sz="2000">
                <a:latin typeface="Times New Roman" pitchFamily="18" charset="0"/>
              </a:rPr>
            </a:br>
            <a:r>
              <a:rPr lang="ru-RU" altLang="ru-RU" sz="2000">
                <a:latin typeface="Times New Roman" pitchFamily="18" charset="0"/>
              </a:rPr>
              <a:t>4) по характеру передвижения игрока по площадке – в движении, в прыжке, с места;</a:t>
            </a:r>
            <a:br>
              <a:rPr lang="ru-RU" altLang="ru-RU" sz="2000">
                <a:latin typeface="Times New Roman" pitchFamily="18" charset="0"/>
              </a:rPr>
            </a:br>
            <a:r>
              <a:rPr lang="ru-RU" altLang="ru-RU" sz="2000">
                <a:latin typeface="Times New Roman" pitchFamily="18" charset="0"/>
              </a:rPr>
              <a:t>5) по расстоянию – ближние, средние, дальние;</a:t>
            </a:r>
            <a:br>
              <a:rPr lang="ru-RU" altLang="ru-RU" sz="2000">
                <a:latin typeface="Times New Roman" pitchFamily="18" charset="0"/>
              </a:rPr>
            </a:br>
            <a:r>
              <a:rPr lang="ru-RU" altLang="ru-RU" sz="2000">
                <a:latin typeface="Times New Roman" pitchFamily="18" charset="0"/>
              </a:rPr>
              <a:t>6) по направлению к щиту – прямо перед щитом, параллельно к щиту, под углом к щиту. </a:t>
            </a:r>
            <a:br>
              <a:rPr lang="ru-RU" altLang="ru-RU" sz="2000" b="1">
                <a:latin typeface="Times New Roman" pitchFamily="18" charset="0"/>
              </a:rPr>
            </a:br>
            <a:endParaRPr lang="ru-RU" altLang="ru-RU" sz="2000" b="1">
              <a:latin typeface="Times New Roman" pitchFamily="18" charset="0"/>
            </a:endParaRPr>
          </a:p>
        </p:txBody>
      </p:sp>
      <p:pic>
        <p:nvPicPr>
          <p:cNvPr id="29699" name="Picture 4" descr="untitled"/>
          <p:cNvPicPr>
            <a:picLocks noChangeAspect="1" noChangeArrowheads="1"/>
          </p:cNvPicPr>
          <p:nvPr/>
        </p:nvPicPr>
        <p:blipFill>
          <a:blip r:embed="rId2"/>
          <a:stretch>
            <a:fillRect/>
          </a:stretch>
        </p:blipFill>
        <p:spPr bwMode="auto">
          <a:xfrm>
            <a:off x="5202" y="-51470"/>
            <a:ext cx="9144000" cy="2297113"/>
          </a:xfrm>
          <a:prstGeom prst="rect">
            <a:avLst/>
          </a:prstGeom>
          <a:noFill/>
          <a:ln w="9525">
            <a:noFill/>
            <a:miter lim="800000"/>
          </a:ln>
        </p:spPr>
      </p:pic>
      <p:pic>
        <p:nvPicPr>
          <p:cNvPr id="29700" name="Picture 5" descr="0"/>
          <p:cNvPicPr>
            <a:picLocks noChangeAspect="1" noChangeArrowheads="1"/>
          </p:cNvPicPr>
          <p:nvPr/>
        </p:nvPicPr>
        <p:blipFill>
          <a:blip r:embed="rId3"/>
          <a:srcRect l="15379"/>
          <a:stretch>
            <a:fillRect/>
          </a:stretch>
        </p:blipFill>
        <p:spPr bwMode="auto">
          <a:xfrm>
            <a:off x="5089525" y="2276475"/>
            <a:ext cx="4054475" cy="4581525"/>
          </a:xfrm>
          <a:prstGeom prst="rect">
            <a:avLst/>
          </a:prstGeom>
          <a:noFill/>
          <a:ln w="9525">
            <a:noFill/>
            <a:miter lim="800000"/>
          </a:ln>
        </p:spPr>
      </p:pic>
      <p:sp>
        <p:nvSpPr>
          <p:cNvPr id="29701" name="Rectangle 6"/>
          <p:cNvSpPr>
            <a:spLocks noChangeArrowheads="1"/>
          </p:cNvSpPr>
          <p:nvPr/>
        </p:nvSpPr>
        <p:spPr bwMode="auto">
          <a:xfrm>
            <a:off x="2466181" y="620688"/>
            <a:ext cx="4175125" cy="1890712"/>
          </a:xfrm>
          <a:prstGeom prst="rect">
            <a:avLst/>
          </a:prstGeom>
          <a:noFill/>
          <a:ln w="9525">
            <a:noFill/>
            <a:miter lim="800000"/>
          </a:ln>
        </p:spPr>
        <p:txBody>
          <a:bodyPr>
            <a:spAutoFit/>
          </a:bodyPr>
          <a:lstStyle/>
          <a:p>
            <a:pPr algn="ctr" eaLnBrk="1" hangingPunct="1"/>
            <a:r>
              <a:rPr lang="ru-RU" altLang="ru-RU" sz="3200" b="1">
                <a:solidFill>
                  <a:srgbClr val="FFFF00"/>
                </a:solidFill>
                <a:latin typeface="Times New Roman" pitchFamily="18" charset="0"/>
              </a:rPr>
              <a:t>Классификация бросков</a:t>
            </a:r>
          </a:p>
          <a:p>
            <a:pPr eaLnBrk="1" hangingPunct="1"/>
            <a:endParaRPr lang="ru-RU" altLang="ru-RU" b="1"/>
          </a:p>
          <a:p>
            <a:pPr eaLnBrk="1" hangingPunct="1"/>
            <a:endParaRPr lang="ru-RU" altLang="ru-RU" b="1"/>
          </a:p>
          <a:p>
            <a:pPr eaLnBrk="1" hangingPunct="1"/>
            <a:endParaRPr lang="ru-RU" altLang="ru-RU" b="1"/>
          </a:p>
        </p:txBody>
      </p:sp>
    </p:spTree>
  </p:cSld>
  <p:clrMapOvr>
    <a:masterClrMapping/>
  </p:clrMapOvr>
  <p:transition>
    <p:wedge/>
  </p:transition>
  <p:timing/>
</p:sld>
</file>

<file path=ppt/slides/slide2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0722" name="Rectangle 3"/>
          <p:cNvSpPr>
            <a:spLocks noGrp="1" noChangeArrowheads="1"/>
          </p:cNvSpPr>
          <p:nvPr>
            <p:ph type="body" idx="1"/>
          </p:nvPr>
        </p:nvSpPr>
        <p:spPr>
          <a:xfrm>
            <a:off x="0" y="2349500"/>
            <a:ext cx="3924300" cy="4508500"/>
          </a:xfrm>
          <a:solidFill>
            <a:srgbClr val="FFFF9F"/>
          </a:solidFill>
        </p:spPr>
        <p:txBody>
          <a:bodyPr/>
          <a:lstStyle/>
          <a:p>
            <a:pPr algn="ctr" eaLnBrk="1" hangingPunct="1">
              <a:lnSpc>
                <a:spcPct val="80000"/>
              </a:lnSpc>
              <a:buFontTx/>
              <a:buNone/>
            </a:pPr>
            <a:r>
              <a:rPr lang="ru-RU" altLang="ru-RU" sz="2400">
                <a:latin typeface="Times New Roman" pitchFamily="18" charset="0"/>
              </a:rPr>
              <a:t>Одним из важнейших элементов является подбор, при котором игрок овладевает </a:t>
            </a:r>
            <a:r>
              <a:rPr lang="ru-RU" altLang="ru-RU" sz="2400">
                <a:latin typeface="Times New Roman" pitchFamily="18" charset="0"/>
                <a:hlinkClick r:id="rId2" action="ppaction://hlinkfile"/>
              </a:rPr>
              <a:t>мячом</a:t>
            </a:r>
            <a:r>
              <a:rPr lang="ru-RU" altLang="ru-RU" sz="2400">
                <a:latin typeface="Times New Roman" pitchFamily="18" charset="0"/>
              </a:rPr>
              <a:t> после выполнения неудачно 2-х или 3-х очкового броска. Различаются несколько видов подборов: </a:t>
            </a:r>
            <a:br>
              <a:rPr lang="ru-RU" altLang="ru-RU" sz="2400">
                <a:latin typeface="Times New Roman" pitchFamily="18" charset="0"/>
                <a:hlinkClick r:id="rId2" action="ppaction://hlinkfile"/>
              </a:rPr>
            </a:br>
            <a:r>
              <a:rPr lang="ru-RU" altLang="ru-RU" sz="2400">
                <a:latin typeface="Times New Roman" pitchFamily="18" charset="0"/>
              </a:rPr>
              <a:t>- подбор в нападении, на чужом щите </a:t>
            </a:r>
            <a:br>
              <a:rPr lang="ru-RU" altLang="ru-RU" sz="2400">
                <a:latin typeface="Times New Roman" pitchFamily="18" charset="0"/>
                <a:hlinkClick r:id="rId2" action="ppaction://hlinkfile"/>
              </a:rPr>
            </a:br>
            <a:r>
              <a:rPr lang="ru-RU" altLang="ru-RU" sz="2400">
                <a:latin typeface="Times New Roman" pitchFamily="18" charset="0"/>
              </a:rPr>
              <a:t>- подбор в защите, на своем щите </a:t>
            </a:r>
            <a:br>
              <a:rPr lang="ru-RU" altLang="ru-RU" sz="2400">
                <a:latin typeface="Times New Roman" pitchFamily="18" charset="0"/>
                <a:hlinkClick r:id="rId2" action="ppaction://hlinkfile"/>
              </a:rPr>
            </a:br>
            <a:r>
              <a:rPr lang="ru-RU" altLang="ru-RU" sz="2400">
                <a:latin typeface="Times New Roman" pitchFamily="18" charset="0"/>
              </a:rPr>
              <a:t>- коллективный подбор. </a:t>
            </a:r>
          </a:p>
        </p:txBody>
      </p:sp>
      <p:pic>
        <p:nvPicPr>
          <p:cNvPr id="30723" name="Picture 4" descr="untitled"/>
          <p:cNvPicPr>
            <a:picLocks noChangeAspect="1" noChangeArrowheads="1"/>
          </p:cNvPicPr>
          <p:nvPr/>
        </p:nvPicPr>
        <p:blipFill>
          <a:blip r:embed="rId3"/>
          <a:stretch>
            <a:fillRect/>
          </a:stretch>
        </p:blipFill>
        <p:spPr bwMode="auto">
          <a:xfrm>
            <a:off x="0" y="0"/>
            <a:ext cx="9144000" cy="2297113"/>
          </a:xfrm>
          <a:prstGeom prst="rect">
            <a:avLst/>
          </a:prstGeom>
          <a:noFill/>
          <a:ln w="9525">
            <a:noFill/>
            <a:miter lim="800000"/>
          </a:ln>
        </p:spPr>
      </p:pic>
      <p:pic>
        <p:nvPicPr>
          <p:cNvPr id="30724" name="Picture 5" descr="C:\Documents and Settings\User\Рабочий стол\ИРИНА КОСМОС\баскетбол\th_375921.jpg"/>
          <p:cNvPicPr>
            <a:picLocks noChangeAspect="1" noChangeArrowheads="1"/>
          </p:cNvPicPr>
          <p:nvPr/>
        </p:nvPicPr>
        <p:blipFill>
          <a:blip r:embed="rId4"/>
          <a:srcRect l="5260" t="11752" r="21635"/>
          <a:stretch>
            <a:fillRect/>
          </a:stretch>
        </p:blipFill>
        <p:spPr bwMode="auto">
          <a:xfrm>
            <a:off x="3995738" y="2276475"/>
            <a:ext cx="5148262" cy="4581525"/>
          </a:xfrm>
          <a:prstGeom prst="rect">
            <a:avLst/>
          </a:prstGeom>
          <a:noFill/>
          <a:ln w="9525">
            <a:noFill/>
            <a:miter lim="800000"/>
          </a:ln>
        </p:spPr>
      </p:pic>
      <p:sp>
        <p:nvSpPr>
          <p:cNvPr id="30725" name="Rectangle 6"/>
          <p:cNvSpPr>
            <a:spLocks noChangeArrowheads="1"/>
          </p:cNvSpPr>
          <p:nvPr/>
        </p:nvSpPr>
        <p:spPr bwMode="auto">
          <a:xfrm>
            <a:off x="3275856" y="850942"/>
            <a:ext cx="2376488" cy="1341437"/>
          </a:xfrm>
          <a:prstGeom prst="rect">
            <a:avLst/>
          </a:prstGeom>
          <a:noFill/>
          <a:ln w="9525">
            <a:noFill/>
            <a:miter lim="800000"/>
          </a:ln>
        </p:spPr>
        <p:txBody>
          <a:bodyPr>
            <a:spAutoFit/>
          </a:bodyPr>
          <a:lstStyle/>
          <a:p>
            <a:pPr algn="ctr" eaLnBrk="1" hangingPunct="1"/>
            <a:r>
              <a:rPr lang="ru-RU" altLang="ru-RU" sz="3200" b="1">
                <a:solidFill>
                  <a:srgbClr val="FFFF00"/>
                </a:solidFill>
                <a:effectLst>
                  <a:outerShdw blurRad="38100" dist="38100" dir="2700000" algn="tl">
                    <a:srgbClr val="000000">
                      <a:alpha val="43137"/>
                    </a:srgbClr>
                  </a:outerShdw>
                </a:effectLst>
                <a:latin typeface="Times New Roman" pitchFamily="18" charset="0"/>
              </a:rPr>
              <a:t>Подбор</a:t>
            </a:r>
          </a:p>
          <a:p>
            <a:pPr eaLnBrk="1" hangingPunct="1"/>
            <a:endParaRPr lang="ru-RU" altLang="ru-RU" sz="3200" b="1">
              <a:solidFill>
                <a:srgbClr val="FFFF00"/>
              </a:solidFill>
              <a:effectLst>
                <a:outerShdw blurRad="38100" dist="38100" dir="2700000" algn="tl">
                  <a:srgbClr val="000000">
                    <a:alpha val="43137"/>
                  </a:srgbClr>
                </a:outerShdw>
              </a:effectLst>
              <a:latin typeface="Times New Roman" panose="02020603050405020304" pitchFamily="18" charset="0"/>
            </a:endParaRPr>
          </a:p>
          <a:p>
            <a:pPr eaLnBrk="1" hangingPunct="1"/>
            <a:endParaRPr lang="ru-RU" altLang="ru-RU" b="1">
              <a:effectLst>
                <a:outerShdw blurRad="38100" dist="38100" dir="2700000" algn="tl">
                  <a:srgbClr val="000000">
                    <a:alpha val="43137"/>
                  </a:srgbClr>
                </a:outerShdw>
              </a:effectLst>
            </a:endParaRPr>
          </a:p>
        </p:txBody>
      </p:sp>
    </p:spTree>
  </p:cSld>
  <p:clrMapOvr>
    <a:masterClrMapping/>
  </p:clrMapOvr>
  <p:transition>
    <p:wedge/>
  </p:transition>
  <p:timing/>
</p:sld>
</file>

<file path=ppt/slides/slide2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1746" name="Rectangle 3"/>
          <p:cNvSpPr>
            <a:spLocks noGrp="1" noChangeArrowheads="1"/>
          </p:cNvSpPr>
          <p:nvPr>
            <p:ph type="body" idx="1"/>
          </p:nvPr>
        </p:nvSpPr>
        <p:spPr>
          <a:xfrm>
            <a:off x="0" y="2276475"/>
            <a:ext cx="5076825" cy="4581525"/>
          </a:xfrm>
          <a:solidFill>
            <a:srgbClr val="FFFF9F"/>
          </a:solidFill>
        </p:spPr>
        <p:txBody>
          <a:bodyPr/>
          <a:lstStyle/>
          <a:p>
            <a:pPr algn="ctr" eaLnBrk="1" hangingPunct="1">
              <a:lnSpc>
                <a:spcPct val="80000"/>
              </a:lnSpc>
              <a:buFontTx/>
              <a:buNone/>
            </a:pPr>
            <a:r>
              <a:rPr lang="ru-RU" altLang="ru-RU" sz="2800">
                <a:latin typeface="Times New Roman" pitchFamily="18" charset="0"/>
              </a:rPr>
              <a:t>Фол – это несоблюдение правил игры, вызываемое персональным контактом игрока или неспортивным его поведением. </a:t>
            </a:r>
          </a:p>
          <a:p>
            <a:pPr algn="ctr" eaLnBrk="1" hangingPunct="1">
              <a:lnSpc>
                <a:spcPct val="80000"/>
              </a:lnSpc>
              <a:buFontTx/>
              <a:buNone/>
            </a:pPr>
            <a:r>
              <a:rPr lang="ru-RU" altLang="ru-RU" sz="2800">
                <a:latin typeface="Times New Roman" pitchFamily="18" charset="0"/>
              </a:rPr>
              <a:t>Виды фолов:</a:t>
            </a:r>
            <a:br>
              <a:rPr lang="ru-RU" altLang="ru-RU" sz="2800">
                <a:latin typeface="Times New Roman" pitchFamily="18" charset="0"/>
              </a:rPr>
            </a:br>
            <a:r>
              <a:rPr lang="ru-RU" altLang="ru-RU" sz="2800">
                <a:latin typeface="Times New Roman" pitchFamily="18" charset="0"/>
              </a:rPr>
              <a:t>- персональный;</a:t>
            </a:r>
            <a:br>
              <a:rPr lang="ru-RU" altLang="ru-RU" sz="2800">
                <a:latin typeface="Times New Roman" pitchFamily="18" charset="0"/>
              </a:rPr>
            </a:br>
            <a:r>
              <a:rPr lang="ru-RU" altLang="ru-RU" sz="2800">
                <a:latin typeface="Times New Roman" pitchFamily="18" charset="0"/>
              </a:rPr>
              <a:t>- технический;</a:t>
            </a:r>
            <a:br>
              <a:rPr lang="ru-RU" altLang="ru-RU" sz="2800">
                <a:latin typeface="Times New Roman" pitchFamily="18" charset="0"/>
              </a:rPr>
            </a:br>
            <a:r>
              <a:rPr lang="ru-RU" altLang="ru-RU" sz="2800">
                <a:latin typeface="Times New Roman" pitchFamily="18" charset="0"/>
              </a:rPr>
              <a:t>- неспортивный;</a:t>
            </a:r>
            <a:br>
              <a:rPr lang="ru-RU" altLang="ru-RU" sz="2800">
                <a:latin typeface="Times New Roman" pitchFamily="18" charset="0"/>
              </a:rPr>
            </a:br>
            <a:r>
              <a:rPr lang="ru-RU" altLang="ru-RU" sz="2800">
                <a:latin typeface="Times New Roman" pitchFamily="18" charset="0"/>
              </a:rPr>
              <a:t>- дисквалифицирующий.</a:t>
            </a:r>
          </a:p>
          <a:p>
            <a:pPr algn="ctr" eaLnBrk="1" hangingPunct="1">
              <a:lnSpc>
                <a:spcPct val="80000"/>
              </a:lnSpc>
              <a:buFontTx/>
              <a:buNone/>
            </a:pPr>
            <a:endParaRPr lang="ru-RU" altLang="ru-RU" sz="2800" b="1">
              <a:latin typeface="Times New Roman" pitchFamily="18" charset="0"/>
            </a:endParaRPr>
          </a:p>
        </p:txBody>
      </p:sp>
      <p:pic>
        <p:nvPicPr>
          <p:cNvPr id="31747"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31748" name="Text Box 5"/>
          <p:cNvSpPr txBox="1">
            <a:spLocks noChangeArrowheads="1"/>
          </p:cNvSpPr>
          <p:nvPr/>
        </p:nvSpPr>
        <p:spPr bwMode="auto">
          <a:xfrm>
            <a:off x="3491880" y="698776"/>
            <a:ext cx="1820863" cy="1616075"/>
          </a:xfrm>
          <a:prstGeom prst="rect">
            <a:avLst/>
          </a:prstGeom>
          <a:noFill/>
          <a:ln w="9525">
            <a:noFill/>
            <a:miter lim="800000"/>
          </a:ln>
        </p:spPr>
        <p:txBody>
          <a:bodyPr>
            <a:spAutoFit/>
          </a:bodyPr>
          <a:lstStyle/>
          <a:p>
            <a:pPr algn="ctr" eaLnBrk="1" hangingPunct="1"/>
            <a:r>
              <a:rPr lang="ru-RU" altLang="ru-RU" sz="3200" b="1">
                <a:solidFill>
                  <a:srgbClr val="FFFF00"/>
                </a:solidFill>
                <a:effectLst>
                  <a:outerShdw blurRad="38100" dist="38100" dir="2700000" algn="tl">
                    <a:srgbClr val="000000">
                      <a:alpha val="43137"/>
                    </a:srgbClr>
                  </a:outerShdw>
                </a:effectLst>
                <a:latin typeface="Times New Roman" pitchFamily="18" charset="0"/>
              </a:rPr>
              <a:t>Фол</a:t>
            </a:r>
          </a:p>
          <a:p>
            <a:pPr eaLnBrk="1" hangingPunct="1"/>
            <a:endParaRPr lang="ru-RU" altLang="ru-RU" sz="3200" b="1">
              <a:solidFill>
                <a:srgbClr val="FFFF00"/>
              </a:solidFill>
              <a:latin typeface="Times New Roman" pitchFamily="18" charset="0"/>
            </a:endParaRPr>
          </a:p>
          <a:p>
            <a:pPr eaLnBrk="1" hangingPunct="1"/>
            <a:endParaRPr lang="ru-RU" altLang="ru-RU"/>
          </a:p>
          <a:p>
            <a:pPr eaLnBrk="1" hangingPunct="1"/>
            <a:endParaRPr lang="ru-RU" altLang="ru-RU"/>
          </a:p>
        </p:txBody>
      </p:sp>
      <p:pic>
        <p:nvPicPr>
          <p:cNvPr id="31749" name="Picture 6" descr="-"/>
          <p:cNvPicPr>
            <a:picLocks noChangeAspect="1" noChangeArrowheads="1"/>
          </p:cNvPicPr>
          <p:nvPr/>
        </p:nvPicPr>
        <p:blipFill>
          <a:blip r:embed="rId3"/>
          <a:srcRect l="5489" r="17914"/>
          <a:stretch>
            <a:fillRect/>
          </a:stretch>
        </p:blipFill>
        <p:spPr bwMode="auto">
          <a:xfrm>
            <a:off x="5111750" y="2276475"/>
            <a:ext cx="4032250" cy="4581525"/>
          </a:xfrm>
          <a:prstGeom prst="rect">
            <a:avLst/>
          </a:prstGeom>
          <a:noFill/>
          <a:ln w="9525">
            <a:noFill/>
            <a:miter lim="800000"/>
          </a:ln>
        </p:spPr>
      </p:pic>
    </p:spTree>
  </p:cSld>
  <p:clrMapOvr>
    <a:masterClrMapping/>
  </p:clrMapOvr>
  <p:transition>
    <p:wedge/>
  </p:transition>
  <p:timing/>
</p:sld>
</file>

<file path=ppt/slides/slide2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2770" name="Rectangle 3"/>
          <p:cNvSpPr>
            <a:spLocks noGrp="1" noChangeArrowheads="1"/>
          </p:cNvSpPr>
          <p:nvPr>
            <p:ph type="body" idx="1"/>
          </p:nvPr>
        </p:nvSpPr>
        <p:spPr>
          <a:xfrm>
            <a:off x="0" y="2276475"/>
            <a:ext cx="5003800" cy="4581525"/>
          </a:xfrm>
          <a:solidFill>
            <a:srgbClr val="FFFF9F"/>
          </a:solidFill>
        </p:spPr>
        <p:txBody>
          <a:bodyPr/>
          <a:lstStyle/>
          <a:p>
            <a:pPr indent="11113" algn="ctr" eaLnBrk="1" hangingPunct="1">
              <a:lnSpc>
                <a:spcPct val="80000"/>
              </a:lnSpc>
              <a:buFontTx/>
              <a:buNone/>
            </a:pPr>
            <a:r>
              <a:rPr lang="ru-RU" altLang="ru-RU" sz="2400">
                <a:latin typeface="Times New Roman" pitchFamily="18" charset="0"/>
              </a:rPr>
              <a:t>Если игрок за время игры получил пять фолов, то он должен покинуть игровую площадку и не может принимать участие в дальнейшей игре (но ему разрешается находиться на скамейке запасных до конца игры). Игрок, который получил дисквалифицирующий фол, в обязательном порядке должен покинуть место проведения игры (ему не разрешают находиться даже на скамейке запасных).</a:t>
            </a:r>
          </a:p>
        </p:txBody>
      </p:sp>
      <p:pic>
        <p:nvPicPr>
          <p:cNvPr id="32771"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32772" name="AutoShape 6" descr="Нарушения в баскетболе"/>
          <p:cNvSpPr>
            <a:spLocks noChangeAspect="1" noChangeArrowheads="1"/>
          </p:cNvSpPr>
          <p:nvPr/>
        </p:nvSpPr>
        <p:spPr bwMode="auto">
          <a:xfrm>
            <a:off x="2762250" y="2095500"/>
            <a:ext cx="3619500" cy="2667000"/>
          </a:xfrm>
          <a:prstGeom prst="rect">
            <a:avLst/>
          </a:prstGeom>
          <a:noFill/>
          <a:ln w="9525">
            <a:noFill/>
            <a:miter lim="800000"/>
          </a:ln>
        </p:spPr>
        <p:txBody>
          <a:bodyPr/>
          <a:lstStyle/>
          <a:p>
            <a:pPr eaLnBrk="1" hangingPunct="1"/>
            <a:endParaRPr lang="ru-RU" altLang="ru-RU"/>
          </a:p>
        </p:txBody>
      </p:sp>
      <p:pic>
        <p:nvPicPr>
          <p:cNvPr id="32773" name="Picture 7" descr="="/>
          <p:cNvPicPr>
            <a:picLocks noChangeAspect="1" noChangeArrowheads="1"/>
          </p:cNvPicPr>
          <p:nvPr/>
        </p:nvPicPr>
        <p:blipFill>
          <a:blip r:embed="rId3"/>
          <a:stretch>
            <a:fillRect/>
          </a:stretch>
        </p:blipFill>
        <p:spPr bwMode="auto">
          <a:xfrm>
            <a:off x="4932363" y="2994025"/>
            <a:ext cx="4211637" cy="3101975"/>
          </a:xfrm>
          <a:prstGeom prst="rect">
            <a:avLst/>
          </a:prstGeom>
          <a:noFill/>
          <a:ln w="9525">
            <a:noFill/>
            <a:miter lim="800000"/>
          </a:ln>
        </p:spPr>
      </p:pic>
    </p:spTree>
  </p:cSld>
  <p:clrMapOvr>
    <a:masterClrMapping/>
  </p:clrMapOvr>
  <p:transition>
    <p:wedge/>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122" name="Rectangle 3"/>
          <p:cNvSpPr>
            <a:spLocks noGrp="1" noChangeArrowheads="1"/>
          </p:cNvSpPr>
          <p:nvPr>
            <p:ph type="body" idx="1"/>
          </p:nvPr>
        </p:nvSpPr>
        <p:spPr>
          <a:xfrm>
            <a:off x="0" y="2133600"/>
            <a:ext cx="6443663" cy="4724400"/>
          </a:xfrm>
          <a:solidFill>
            <a:srgbClr val="FFFF9F"/>
          </a:solidFill>
        </p:spPr>
        <p:txBody>
          <a:bodyPr/>
          <a:lstStyle/>
          <a:p>
            <a:pPr algn="ctr" eaLnBrk="1" hangingPunct="1">
              <a:lnSpc>
                <a:spcPct val="90000"/>
              </a:lnSpc>
              <a:buFontTx/>
              <a:buNone/>
            </a:pPr>
            <a:r>
              <a:rPr lang="ru-RU" altLang="ru-RU" sz="2800" b="1">
                <a:latin typeface="Times New Roman" pitchFamily="18" charset="0"/>
              </a:rPr>
              <a:t>		Вместо колец, к перилам балкона, по обе стороны спортивного зала, Нейсмит прикрепил две простые корзины, и в довершение всего, вывесил на </a:t>
            </a:r>
            <a:br>
              <a:rPr lang="ru-RU" altLang="ru-RU" sz="2800" b="1">
                <a:latin typeface="Times New Roman" pitchFamily="18" charset="0"/>
              </a:rPr>
            </a:br>
            <a:r>
              <a:rPr lang="ru-RU" altLang="ru-RU" sz="2800" b="1">
                <a:latin typeface="Times New Roman" pitchFamily="18" charset="0"/>
              </a:rPr>
              <a:t>доске объявлений список тринадцати правил, которые должны были управлять этой новой игрой…</a:t>
            </a:r>
          </a:p>
          <a:p>
            <a:pPr algn="ctr" eaLnBrk="1" hangingPunct="1">
              <a:lnSpc>
                <a:spcPct val="90000"/>
              </a:lnSpc>
              <a:buFontTx/>
              <a:buNone/>
            </a:pPr>
            <a:r>
              <a:rPr lang="ru-RU" altLang="ru-RU" sz="2800" b="1">
                <a:latin typeface="Times New Roman" pitchFamily="18" charset="0"/>
              </a:rPr>
              <a:t>    С течением времени баскетбол изменялся…</a:t>
            </a:r>
            <a:endParaRPr lang="ru-RU" altLang="ru-RU" sz="2800"/>
          </a:p>
        </p:txBody>
      </p:sp>
      <p:pic>
        <p:nvPicPr>
          <p:cNvPr id="5123" name="Picture 5" descr="untitled"/>
          <p:cNvPicPr>
            <a:picLocks noChangeAspect="1" noChangeArrowheads="1"/>
          </p:cNvPicPr>
          <p:nvPr/>
        </p:nvPicPr>
        <p:blipFill>
          <a:blip r:embed="rId2"/>
          <a:stretch>
            <a:fillRect/>
          </a:stretch>
        </p:blipFill>
        <p:spPr bwMode="auto">
          <a:xfrm>
            <a:off x="0" y="0"/>
            <a:ext cx="9144000" cy="2133600"/>
          </a:xfrm>
          <a:prstGeom prst="rect">
            <a:avLst/>
          </a:prstGeom>
          <a:noFill/>
          <a:ln w="9525">
            <a:noFill/>
            <a:miter lim="800000"/>
          </a:ln>
        </p:spPr>
      </p:pic>
      <p:pic>
        <p:nvPicPr>
          <p:cNvPr id="4103" name="Picture 7" descr="1891_1925_3"/>
          <p:cNvPicPr>
            <a:picLocks noChangeAspect="1" noChangeArrowheads="1"/>
          </p:cNvPicPr>
          <p:nvPr/>
        </p:nvPicPr>
        <p:blipFill>
          <a:blip r:embed="rId3"/>
          <a:stretch>
            <a:fillRect/>
          </a:stretch>
        </p:blipFill>
        <p:spPr bwMode="auto">
          <a:xfrm>
            <a:off x="6372225" y="2133600"/>
            <a:ext cx="2771775" cy="4724400"/>
          </a:xfrm>
          <a:prstGeom prst="rect">
            <a:avLst/>
          </a:prstGeom>
          <a:noFill/>
          <a:ln w="9525">
            <a:solidFill>
              <a:srgbClr val="9900CC"/>
            </a:solidFill>
            <a:miter lim="800000"/>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3" presetClass="entr" presetSubtype="16" fill="hold" nodeType="afterEffect">
                                  <p:stCondLst>
                                    <p:cond delay="0"/>
                                  </p:stCondLst>
                                  <p:childTnLst>
                                    <p:set>
                                      <p:cBhvr>
                                        <p:cTn id="6" dur="1" fill="hold">
                                          <p:stCondLst>
                                            <p:cond delay="0"/>
                                          </p:stCondLst>
                                        </p:cTn>
                                        <p:tgtEl>
                                          <p:spTgt spid="4103"/>
                                        </p:tgtEl>
                                        <p:attrNameLst>
                                          <p:attrName>style.visibility</p:attrName>
                                        </p:attrNameLst>
                                      </p:cBhvr>
                                      <p:to>
                                        <p:strVal val="visible"/>
                                      </p:to>
                                    </p:set>
                                    <p:animEffect transition="in" filter="plus(in)">
                                      <p:cBhvr>
                                        <p:cTn id="7" dur="20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3794" name="Rectangle 3"/>
          <p:cNvSpPr>
            <a:spLocks noGrp="1" noChangeArrowheads="1"/>
          </p:cNvSpPr>
          <p:nvPr>
            <p:ph type="body" idx="1"/>
          </p:nvPr>
        </p:nvSpPr>
        <p:spPr>
          <a:xfrm>
            <a:off x="0" y="2276475"/>
            <a:ext cx="9144000" cy="4581525"/>
          </a:xfrm>
          <a:solidFill>
            <a:srgbClr val="FFFF9F"/>
          </a:solidFill>
        </p:spPr>
        <p:txBody>
          <a:bodyPr/>
          <a:lstStyle/>
          <a:p>
            <a:pPr indent="11113" eaLnBrk="1" hangingPunct="1">
              <a:lnSpc>
                <a:spcPct val="80000"/>
              </a:lnSpc>
              <a:buFontTx/>
              <a:buNone/>
            </a:pPr>
            <a:endParaRPr lang="ru-RU" altLang="ru-RU" sz="2200" b="1">
              <a:latin typeface="Times New Roman" panose="02020603050405020304" pitchFamily="18" charset="0"/>
            </a:endParaRPr>
          </a:p>
          <a:p>
            <a:pPr indent="11113" algn="ctr" eaLnBrk="1" hangingPunct="1">
              <a:lnSpc>
                <a:spcPct val="80000"/>
              </a:lnSpc>
              <a:buFontTx/>
              <a:buNone/>
            </a:pPr>
            <a:r>
              <a:rPr lang="ru-RU" altLang="ru-RU" sz="2400">
                <a:latin typeface="Times New Roman" pitchFamily="18" charset="0"/>
              </a:rPr>
              <a:t>По игровым амплуа в современном баскетболе различают следующие позиции - атакующий защитник, разыгрывающий защитник, легкий и тяжелый форварды, а также центрофорвард. Одним из основных игроков на площадке является разыгрывающий защитник, или как его называют “плеймейкер”. Это тот, кто делает игру или дирижер. Разыгрывающий игрок больше всех владеет мячом во время игры, он ведет игру всей команды. Он должен прекрасно видеть игровую площадку, обладать филигранным дриблингом и должен уметь выдать хороший пас. </a:t>
            </a:r>
          </a:p>
        </p:txBody>
      </p:sp>
      <p:pic>
        <p:nvPicPr>
          <p:cNvPr id="33795"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33797" name="Rectangle 6"/>
          <p:cNvSpPr>
            <a:spLocks noChangeArrowheads="1"/>
          </p:cNvSpPr>
          <p:nvPr/>
        </p:nvSpPr>
        <p:spPr bwMode="auto">
          <a:xfrm>
            <a:off x="1835696" y="-256108"/>
            <a:ext cx="5184775" cy="2462213"/>
          </a:xfrm>
          <a:prstGeom prst="rect">
            <a:avLst/>
          </a:prstGeom>
          <a:noFill/>
          <a:ln w="9525">
            <a:noFill/>
            <a:miter lim="800000"/>
          </a:ln>
        </p:spPr>
        <p:txBody>
          <a:bodyPr lIns="0" tIns="0" rIns="0" bIns="0" anchor="ctr">
            <a:spAutoFit/>
          </a:bodyPr>
          <a:lstStyle/>
          <a:p>
            <a:pPr algn="ctr" eaLnBrk="1" hangingPunct="1"/>
            <a:endParaRPr lang="ru-RU" altLang="ru-RU" sz="3200" b="1">
              <a:solidFill>
                <a:srgbClr val="FFFF00"/>
              </a:solidFill>
              <a:effectLst>
                <a:outerShdw blurRad="38100" dist="38100" dir="2700000" algn="tl">
                  <a:srgbClr val="000000">
                    <a:alpha val="43137"/>
                  </a:srgbClr>
                </a:outerShdw>
              </a:effectLst>
              <a:latin typeface="Times New Roman" pitchFamily="18" charset="0"/>
            </a:endParaRPr>
          </a:p>
          <a:p>
            <a:pPr algn="ctr" eaLnBrk="1" hangingPunct="1"/>
            <a:endParaRPr lang="ru-RU" altLang="ru-RU" sz="3200" b="1">
              <a:solidFill>
                <a:srgbClr val="FFFF00"/>
              </a:solidFill>
              <a:effectLst>
                <a:outerShdw blurRad="38100" dist="38100" dir="2700000" algn="tl">
                  <a:srgbClr val="000000">
                    <a:alpha val="43137"/>
                  </a:srgbClr>
                </a:outerShdw>
              </a:effectLst>
              <a:latin typeface="Times New Roman" pitchFamily="18" charset="0"/>
            </a:endParaRPr>
          </a:p>
          <a:p>
            <a:pPr algn="ctr" eaLnBrk="1" hangingPunct="1"/>
            <a:r>
              <a:rPr lang="ru-RU" altLang="ru-RU" sz="3200" b="1">
                <a:solidFill>
                  <a:srgbClr val="FFFF00"/>
                </a:solidFill>
                <a:effectLst>
                  <a:outerShdw blurRad="38100" dist="38100" dir="2700000" algn="tl">
                    <a:srgbClr val="000000">
                      <a:alpha val="43137"/>
                    </a:srgbClr>
                  </a:outerShdw>
                </a:effectLst>
                <a:latin typeface="Times New Roman" pitchFamily="18" charset="0"/>
              </a:rPr>
              <a:t>Техника и тактика баскетбола</a:t>
            </a:r>
          </a:p>
          <a:p>
            <a:endParaRPr lang="ru-RU" altLang="ru-RU" sz="3200">
              <a:solidFill>
                <a:srgbClr val="FFFF00"/>
              </a:solidFill>
              <a:effectLst>
                <a:outerShdw blurRad="38100" dist="38100" dir="2700000" algn="tl">
                  <a:srgbClr val="000000">
                    <a:alpha val="43137"/>
                  </a:srgbClr>
                </a:outerShdw>
              </a:effectLst>
              <a:latin typeface="Times New Roman" panose="02020603050405020304" pitchFamily="18" charset="0"/>
            </a:endParaRPr>
          </a:p>
        </p:txBody>
      </p:sp>
    </p:spTree>
  </p:cSld>
  <p:clrMapOvr>
    <a:masterClrMapping/>
  </p:clrMapOvr>
  <p:transition>
    <p:wedge/>
  </p:transition>
  <p:timing/>
</p:sld>
</file>

<file path=ppt/slides/slide3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4818" name="Rectangle 3"/>
          <p:cNvSpPr>
            <a:spLocks noGrp="1" noChangeArrowheads="1"/>
          </p:cNvSpPr>
          <p:nvPr>
            <p:ph type="body" idx="1"/>
          </p:nvPr>
        </p:nvSpPr>
        <p:spPr>
          <a:xfrm>
            <a:off x="0" y="2276475"/>
            <a:ext cx="9144000" cy="4581525"/>
          </a:xfrm>
          <a:solidFill>
            <a:srgbClr val="FFFF9F"/>
          </a:solidFill>
        </p:spPr>
        <p:txBody>
          <a:bodyPr/>
          <a:lstStyle/>
          <a:p>
            <a:pPr algn="ctr" eaLnBrk="1" hangingPunct="1">
              <a:lnSpc>
                <a:spcPct val="80000"/>
              </a:lnSpc>
              <a:buFontTx/>
              <a:buNone/>
            </a:pPr>
            <a:endParaRPr lang="ru-RU" altLang="ru-RU" sz="2500" b="1">
              <a:latin typeface="Times New Roman" panose="02020603050405020304" pitchFamily="18" charset="0"/>
            </a:endParaRPr>
          </a:p>
          <a:p>
            <a:pPr algn="ctr" eaLnBrk="1" hangingPunct="1">
              <a:lnSpc>
                <a:spcPct val="80000"/>
              </a:lnSpc>
              <a:buFontTx/>
              <a:buNone/>
            </a:pPr>
            <a:r>
              <a:rPr lang="ru-RU" altLang="ru-RU" sz="2500">
                <a:latin typeface="Times New Roman" pitchFamily="18" charset="0"/>
              </a:rPr>
              <a:t>В игре баскетбол различают два типа защиты – зонная и персональная. </a:t>
            </a:r>
          </a:p>
          <a:p>
            <a:pPr indent="11113" algn="just" eaLnBrk="1" hangingPunct="1">
              <a:lnSpc>
                <a:spcPct val="80000"/>
              </a:lnSpc>
              <a:buFontTx/>
              <a:buNone/>
            </a:pPr>
            <a:endParaRPr lang="ru-RU" altLang="ru-RU" sz="2200">
              <a:latin typeface="Times New Roman" panose="02020603050405020304" pitchFamily="18" charset="0"/>
            </a:endParaRPr>
          </a:p>
          <a:p>
            <a:pPr indent="11113" algn="just" eaLnBrk="1" hangingPunct="1">
              <a:lnSpc>
                <a:spcPct val="80000"/>
              </a:lnSpc>
              <a:buFontTx/>
              <a:buNone/>
            </a:pPr>
            <a:r>
              <a:rPr lang="ru-RU" altLang="ru-RU" sz="2200">
                <a:latin typeface="Times New Roman" pitchFamily="18" charset="0"/>
              </a:rPr>
              <a:t>При зонной защите каждый игрок команды может опекать любого соперника, который находится в отведенном ему участке площадки. В случае персональной защиты каждый баскетболист опекает только ”своего” игрока. Большой эффект приносит так называемый прессинг – один из видов активной обороны, при котором соперника опекают не только вблизи своего щита, но и на дальних подступах к нему, часто по всей игровой площадке. Основной целью прессинга является не дать сопернику спокойно проводить розыгрыш мяча и организовать атаку. </a:t>
            </a:r>
          </a:p>
        </p:txBody>
      </p:sp>
      <p:pic>
        <p:nvPicPr>
          <p:cNvPr id="34819"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Tree>
  </p:cSld>
  <p:clrMapOvr>
    <a:masterClrMapping/>
  </p:clrMapOvr>
  <p:transition>
    <p:wedge/>
  </p:transition>
  <p:timing/>
</p:sld>
</file>

<file path=ppt/slides/slide3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5842" name="Rectangle 3"/>
          <p:cNvSpPr>
            <a:spLocks noGrp="1" noChangeArrowheads="1"/>
          </p:cNvSpPr>
          <p:nvPr>
            <p:ph type="body" idx="1"/>
          </p:nvPr>
        </p:nvSpPr>
        <p:spPr>
          <a:xfrm>
            <a:off x="0" y="2276475"/>
            <a:ext cx="5940425" cy="4581525"/>
          </a:xfrm>
          <a:solidFill>
            <a:srgbClr val="FFFF9F"/>
          </a:solidFill>
        </p:spPr>
        <p:txBody>
          <a:bodyPr/>
          <a:lstStyle/>
          <a:p>
            <a:pPr indent="11113" algn="ctr" eaLnBrk="1" hangingPunct="1">
              <a:lnSpc>
                <a:spcPct val="90000"/>
              </a:lnSpc>
              <a:buFontTx/>
              <a:buNone/>
            </a:pPr>
            <a:r>
              <a:rPr lang="ru-RU" altLang="ru-RU" sz="2800">
                <a:latin typeface="Times New Roman" pitchFamily="18" charset="0"/>
              </a:rPr>
              <a:t>Особое место во время игры занимает борьба под щитом. Одна из баскетбольных заповедей гласит – ”Кто выигрывает щит – выигрывает матч “, и следовательно, одним из основных показателей игры баскетболиста является показатель по числу подборов и блок - шотов. </a:t>
            </a:r>
            <a:br>
              <a:rPr lang="ru-RU" altLang="ru-RU" sz="2800" b="1">
                <a:latin typeface="Times New Roman" pitchFamily="18" charset="0"/>
              </a:rPr>
            </a:br>
            <a:endParaRPr lang="ru-RU" altLang="ru-RU" sz="2800" b="1">
              <a:latin typeface="Times New Roman" pitchFamily="18" charset="0"/>
            </a:endParaRPr>
          </a:p>
        </p:txBody>
      </p:sp>
      <p:pic>
        <p:nvPicPr>
          <p:cNvPr id="35843"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pic>
        <p:nvPicPr>
          <p:cNvPr id="35844" name="Picture 3" descr="C:\Documents and Settings\Solncev\Рабочий стол\ИРИНА КОСМОС\manuginobili4.jpg"/>
          <p:cNvPicPr>
            <a:picLocks noChangeAspect="1" noChangeArrowheads="1"/>
          </p:cNvPicPr>
          <p:nvPr/>
        </p:nvPicPr>
        <p:blipFill>
          <a:blip r:embed="rId3"/>
          <a:stretch>
            <a:fillRect/>
          </a:stretch>
        </p:blipFill>
        <p:spPr bwMode="auto">
          <a:xfrm>
            <a:off x="5962650" y="2276475"/>
            <a:ext cx="3181350" cy="4581525"/>
          </a:xfrm>
          <a:prstGeom prst="rect">
            <a:avLst/>
          </a:prstGeom>
          <a:noFill/>
          <a:ln w="9525">
            <a:noFill/>
            <a:miter lim="800000"/>
          </a:ln>
        </p:spPr>
      </p:pic>
    </p:spTree>
  </p:cSld>
  <p:clrMapOvr>
    <a:masterClrMapping/>
  </p:clrMapOvr>
  <p:transition>
    <p:wedge/>
  </p:transition>
  <p:timing/>
</p:sld>
</file>

<file path=ppt/slides/slide3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6866" name="Rectangle 3"/>
          <p:cNvSpPr>
            <a:spLocks noGrp="1" noChangeArrowheads="1"/>
          </p:cNvSpPr>
          <p:nvPr>
            <p:ph type="body" idx="1"/>
          </p:nvPr>
        </p:nvSpPr>
        <p:spPr>
          <a:xfrm>
            <a:off x="0" y="2276475"/>
            <a:ext cx="6732588" cy="4581525"/>
          </a:xfrm>
          <a:solidFill>
            <a:srgbClr val="FFFF9F"/>
          </a:solidFill>
        </p:spPr>
        <p:txBody>
          <a:bodyPr/>
          <a:lstStyle/>
          <a:p>
            <a:pPr algn="ctr" eaLnBrk="1" hangingPunct="1">
              <a:lnSpc>
                <a:spcPct val="80000"/>
              </a:lnSpc>
            </a:pPr>
            <a:r>
              <a:rPr lang="ru-RU" altLang="ru-RU" sz="2400">
                <a:latin typeface="Times New Roman" pitchFamily="18" charset="0"/>
              </a:rPr>
              <a:t>Индивидуальное мастерство игроков состоит из множества компонентов. Дриблинг даже без визуального контроля мяча позволяет игроку моментально оценивать изменение игровой ситуации на площадке. Различные финты, которые дают возможность ввести в заблуждение соперника – обманные движения мячом, ногами, руками, поворотом головы и тела, взглядом и др. Игра в пас. По-особому ценится так называемый скрытый пас, когда осуществляется передача мяча, не глядя на игрока, которому он адресуется. Еще один хитрый прием из богатого арсенала – пас из-за спины. </a:t>
            </a:r>
          </a:p>
        </p:txBody>
      </p:sp>
      <p:pic>
        <p:nvPicPr>
          <p:cNvPr id="36867"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pic>
        <p:nvPicPr>
          <p:cNvPr id="36868" name="Picture 7" descr="3"/>
          <p:cNvPicPr>
            <a:picLocks noChangeAspect="1" noChangeArrowheads="1"/>
          </p:cNvPicPr>
          <p:nvPr/>
        </p:nvPicPr>
        <p:blipFill>
          <a:blip r:embed="rId3"/>
          <a:srcRect l="12689" b="8566"/>
          <a:stretch>
            <a:fillRect/>
          </a:stretch>
        </p:blipFill>
        <p:spPr bwMode="auto">
          <a:xfrm>
            <a:off x="6689725" y="2276475"/>
            <a:ext cx="2454275" cy="4581525"/>
          </a:xfrm>
          <a:prstGeom prst="rect">
            <a:avLst/>
          </a:prstGeom>
          <a:noFill/>
          <a:ln w="9525">
            <a:noFill/>
            <a:miter lim="800000"/>
          </a:ln>
        </p:spPr>
      </p:pic>
    </p:spTree>
  </p:cSld>
  <p:clrMapOvr>
    <a:masterClrMapping/>
  </p:clrMapOvr>
  <p:transition>
    <p:wedge/>
  </p:transition>
  <p:timing/>
</p:sld>
</file>

<file path=ppt/slides/slide3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7890" name="Rectangle 3"/>
          <p:cNvSpPr>
            <a:spLocks noGrp="1" noChangeArrowheads="1"/>
          </p:cNvSpPr>
          <p:nvPr>
            <p:ph type="body" idx="1"/>
          </p:nvPr>
        </p:nvSpPr>
        <p:spPr>
          <a:xfrm>
            <a:off x="0" y="2276475"/>
            <a:ext cx="7235825" cy="4581525"/>
          </a:xfrm>
          <a:solidFill>
            <a:srgbClr val="FFFF9F"/>
          </a:solidFill>
        </p:spPr>
        <p:txBody>
          <a:bodyPr/>
          <a:lstStyle/>
          <a:p>
            <a:pPr marL="0" indent="0" algn="ctr" eaLnBrk="1" hangingPunct="1">
              <a:buNone/>
            </a:pPr>
            <a:r>
              <a:rPr lang="ru-RU" altLang="ru-RU" sz="2800">
                <a:latin typeface="Times New Roman" pitchFamily="18" charset="0"/>
              </a:rPr>
              <a:t>На протяжении длительного времени баскетбол как игра считался исключительно спортом высокорослых игроков. Но с течением времени большое влияние на игру начали оказывать игроки небольшого роста, которых баскетболисты шутливо называют “малышами”. Они отличаются большой подвижностью, выносливостью и обладают прекрасной реакцией. </a:t>
            </a:r>
          </a:p>
        </p:txBody>
      </p:sp>
      <p:pic>
        <p:nvPicPr>
          <p:cNvPr id="37891"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pic>
        <p:nvPicPr>
          <p:cNvPr id="37892" name="Picture 5" descr="гом"/>
          <p:cNvPicPr>
            <a:picLocks noChangeAspect="1" noChangeArrowheads="1"/>
          </p:cNvPicPr>
          <p:nvPr/>
        </p:nvPicPr>
        <p:blipFill>
          <a:blip r:embed="rId3"/>
          <a:srcRect l="33795"/>
          <a:stretch>
            <a:fillRect/>
          </a:stretch>
        </p:blipFill>
        <p:spPr bwMode="auto">
          <a:xfrm>
            <a:off x="7146925" y="2276475"/>
            <a:ext cx="1997075" cy="3816350"/>
          </a:xfrm>
          <a:prstGeom prst="rect">
            <a:avLst/>
          </a:prstGeom>
          <a:noFill/>
          <a:ln w="9525">
            <a:noFill/>
            <a:miter lim="800000"/>
          </a:ln>
        </p:spPr>
      </p:pic>
      <p:sp>
        <p:nvSpPr>
          <p:cNvPr id="37893" name="Text Box 6"/>
          <p:cNvSpPr txBox="1">
            <a:spLocks noChangeArrowheads="1"/>
          </p:cNvSpPr>
          <p:nvPr/>
        </p:nvSpPr>
        <p:spPr bwMode="auto">
          <a:xfrm>
            <a:off x="6443663" y="6113463"/>
            <a:ext cx="2700337" cy="701675"/>
          </a:xfrm>
          <a:prstGeom prst="rect">
            <a:avLst/>
          </a:prstGeom>
          <a:solidFill>
            <a:srgbClr val="FFFF9F"/>
          </a:solidFill>
          <a:ln w="9525">
            <a:noFill/>
            <a:miter lim="800000"/>
          </a:ln>
        </p:spPr>
        <p:txBody>
          <a:bodyPr>
            <a:spAutoFit/>
          </a:bodyPr>
          <a:lstStyle/>
          <a:p>
            <a:pPr algn="ctr" eaLnBrk="1" hangingPunct="1"/>
            <a:r>
              <a:rPr lang="ru-RU" altLang="ru-RU" sz="2000" b="1">
                <a:latin typeface="Times New Roman" pitchFamily="18" charset="0"/>
              </a:rPr>
              <a:t>Заслуженный тренер          </a:t>
            </a:r>
          </a:p>
          <a:p>
            <a:pPr algn="ctr" eaLnBrk="1" hangingPunct="1"/>
            <a:r>
              <a:rPr lang="ru-RU" altLang="ru-RU" sz="2000" b="1">
                <a:latin typeface="Times New Roman" pitchFamily="18" charset="0"/>
              </a:rPr>
              <a:t>Е. Гомельский</a:t>
            </a:r>
          </a:p>
        </p:txBody>
      </p:sp>
    </p:spTree>
  </p:cSld>
  <p:clrMapOvr>
    <a:masterClrMapping/>
  </p:clrMapOvr>
  <p:transition>
    <p:wedge/>
  </p:transition>
  <p:timing/>
</p:sld>
</file>

<file path=ppt/slides/slide3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8914" name="Rectangle 3"/>
          <p:cNvSpPr>
            <a:spLocks noGrp="1" noChangeArrowheads="1"/>
          </p:cNvSpPr>
          <p:nvPr>
            <p:ph type="body" idx="1"/>
          </p:nvPr>
        </p:nvSpPr>
        <p:spPr>
          <a:xfrm>
            <a:off x="0" y="2276475"/>
            <a:ext cx="9144000" cy="4581525"/>
          </a:xfrm>
          <a:solidFill>
            <a:srgbClr val="FFFF9F"/>
          </a:solidFill>
        </p:spPr>
        <p:txBody>
          <a:bodyPr/>
          <a:lstStyle/>
          <a:p>
            <a:pPr eaLnBrk="1" hangingPunct="1">
              <a:lnSpc>
                <a:spcPct val="80000"/>
              </a:lnSpc>
              <a:buFontTx/>
              <a:buNone/>
            </a:pPr>
            <a:r>
              <a:rPr lang="ru-RU" altLang="ru-RU" sz="2800">
                <a:latin typeface="Times New Roman" pitchFamily="18" charset="0"/>
              </a:rPr>
              <a:t>Упражнения на гибкость</a:t>
            </a:r>
          </a:p>
          <a:p>
            <a:pPr eaLnBrk="1" hangingPunct="1">
              <a:lnSpc>
                <a:spcPct val="80000"/>
              </a:lnSpc>
              <a:buFontTx/>
              <a:buNone/>
            </a:pPr>
            <a:r>
              <a:rPr lang="ru-RU" altLang="ru-RU" sz="2400">
                <a:latin typeface="Times New Roman" pitchFamily="18" charset="0"/>
              </a:rPr>
              <a:t>Упражнения выполняются у шведской стенки </a:t>
            </a:r>
          </a:p>
          <a:p>
            <a:pPr eaLnBrk="1" hangingPunct="1">
              <a:lnSpc>
                <a:spcPct val="80000"/>
              </a:lnSpc>
            </a:pPr>
            <a:r>
              <a:rPr lang="ru-RU" altLang="ru-RU" sz="2400">
                <a:latin typeface="Times New Roman" pitchFamily="18" charset="0"/>
              </a:rPr>
              <a:t>1. Встать носком одной ноги на нижнюю рейку. Подъемы на носках (поочередно правой и левой ногой) – по 10–12 повторений на каждую ногу.</a:t>
            </a:r>
          </a:p>
          <a:p>
            <a:pPr eaLnBrk="1" hangingPunct="1">
              <a:lnSpc>
                <a:spcPct val="80000"/>
              </a:lnSpc>
            </a:pPr>
            <a:r>
              <a:rPr lang="ru-RU" altLang="ru-RU" sz="2400">
                <a:latin typeface="Times New Roman" pitchFamily="18" charset="0"/>
              </a:rPr>
              <a:t>2. И.п. – то же. Движение стопами в стороны – по 10–12 повторений на каждую ногу.</a:t>
            </a:r>
          </a:p>
          <a:p>
            <a:pPr eaLnBrk="1" hangingPunct="1">
              <a:lnSpc>
                <a:spcPct val="80000"/>
              </a:lnSpc>
            </a:pPr>
            <a:r>
              <a:rPr lang="ru-RU" altLang="ru-RU" sz="2400">
                <a:latin typeface="Times New Roman" pitchFamily="18" charset="0"/>
              </a:rPr>
              <a:t>3. Одна нога согнута в колене на 4–5-й рейке от пола. Пружинистые отжимания со сменой ног – 6–8 раз.</a:t>
            </a:r>
          </a:p>
          <a:p>
            <a:pPr eaLnBrk="1" hangingPunct="1">
              <a:lnSpc>
                <a:spcPct val="80000"/>
              </a:lnSpc>
            </a:pPr>
            <a:r>
              <a:rPr lang="ru-RU" altLang="ru-RU" sz="2400">
                <a:latin typeface="Times New Roman" pitchFamily="18" charset="0"/>
              </a:rPr>
              <a:t>4. Встать на нижнюю рейку шведской стенки, руки перед собой. Отталкивание и подтягивание туловища (выполнять с выпрямленными ногами) – 8–10 раз.</a:t>
            </a:r>
          </a:p>
          <a:p>
            <a:pPr eaLnBrk="1" hangingPunct="1">
              <a:lnSpc>
                <a:spcPct val="80000"/>
              </a:lnSpc>
            </a:pPr>
            <a:r>
              <a:rPr lang="ru-RU" altLang="ru-RU" sz="2400">
                <a:latin typeface="Times New Roman" pitchFamily="18" charset="0"/>
              </a:rPr>
              <a:t>5. То же, стоя боком, – 6–8 раз.</a:t>
            </a:r>
          </a:p>
        </p:txBody>
      </p:sp>
      <p:pic>
        <p:nvPicPr>
          <p:cNvPr id="38915"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38916" name="Rectangle 5"/>
          <p:cNvSpPr>
            <a:spLocks noChangeArrowheads="1"/>
          </p:cNvSpPr>
          <p:nvPr/>
        </p:nvSpPr>
        <p:spPr bwMode="auto">
          <a:xfrm>
            <a:off x="1116013" y="-193675"/>
            <a:ext cx="6985000" cy="3354388"/>
          </a:xfrm>
          <a:prstGeom prst="rect">
            <a:avLst/>
          </a:prstGeom>
          <a:noFill/>
          <a:ln w="9525">
            <a:noFill/>
            <a:miter lim="800000"/>
          </a:ln>
        </p:spPr>
        <p:txBody>
          <a:bodyPr anchor="ctr">
            <a:spAutoFit/>
          </a:bodyPr>
          <a:lstStyle/>
          <a:p>
            <a:pPr algn="ctr" eaLnBrk="1" hangingPunct="1"/>
            <a:endParaRPr lang="ru-RU" altLang="ru-RU" sz="2800" b="1">
              <a:latin typeface="Times New Roman" pitchFamily="18" charset="0"/>
            </a:endParaRPr>
          </a:p>
          <a:p>
            <a:pPr algn="ctr" eaLnBrk="1" hangingPunct="1"/>
            <a:r>
              <a:rPr lang="ru-RU" altLang="ru-RU" sz="2800" b="1">
                <a:solidFill>
                  <a:srgbClr val="FFFF00"/>
                </a:solidFill>
                <a:latin typeface="Times New Roman" pitchFamily="18" charset="0"/>
              </a:rPr>
              <a:t>Баскетбол:</a:t>
            </a:r>
          </a:p>
          <a:p>
            <a:pPr algn="ctr" eaLnBrk="1" hangingPunct="1"/>
            <a:r>
              <a:rPr lang="ru-RU" altLang="ru-RU" sz="2800" b="1">
                <a:solidFill>
                  <a:srgbClr val="FFFF00"/>
                </a:solidFill>
                <a:latin typeface="Times New Roman" pitchFamily="18" charset="0"/>
              </a:rPr>
              <a:t> </a:t>
            </a:r>
            <a:r>
              <a:rPr lang="ru-RU" altLang="ru-RU" sz="2800" b="1">
                <a:solidFill>
                  <a:srgbClr val="FFFF00"/>
                </a:solidFill>
                <a:effectLst>
                  <a:outerShdw blurRad="38100" dist="38100" dir="2700000" algn="tl">
                    <a:srgbClr val="000000">
                      <a:alpha val="43137"/>
                    </a:srgbClr>
                  </a:outerShdw>
                </a:effectLst>
                <a:latin typeface="Times New Roman" pitchFamily="18" charset="0"/>
              </a:rPr>
              <a:t>разминочные</a:t>
            </a:r>
            <a:r>
              <a:rPr lang="ru-RU" altLang="ru-RU" sz="2800" b="1">
                <a:solidFill>
                  <a:srgbClr val="FFFF00"/>
                </a:solidFill>
                <a:latin typeface="Times New Roman" pitchFamily="18" charset="0"/>
              </a:rPr>
              <a:t> упражнения </a:t>
            </a:r>
          </a:p>
          <a:p>
            <a:pPr algn="ctr" eaLnBrk="1" hangingPunct="1"/>
            <a:r>
              <a:rPr lang="ru-RU" altLang="ru-RU" sz="2800" b="1">
                <a:solidFill>
                  <a:srgbClr val="FFFF00"/>
                </a:solidFill>
                <a:latin typeface="Times New Roman" pitchFamily="18" charset="0"/>
              </a:rPr>
              <a:t>перед выходом на площадку</a:t>
            </a:r>
          </a:p>
          <a:p>
            <a:pPr eaLnBrk="1" hangingPunct="1"/>
            <a:endParaRPr lang="ru-RU" altLang="ru-RU" sz="2400" b="1">
              <a:solidFill>
                <a:srgbClr val="FFFF00"/>
              </a:solidFill>
              <a:latin typeface="Times New Roman" panose="02020603050405020304" pitchFamily="18" charset="0"/>
            </a:endParaRPr>
          </a:p>
          <a:p>
            <a:pPr eaLnBrk="1" hangingPunct="1"/>
            <a:endParaRPr lang="ru-RU" altLang="ru-RU" sz="2400" b="1">
              <a:solidFill>
                <a:srgbClr val="FFFF00"/>
              </a:solidFill>
              <a:latin typeface="Times New Roman" pitchFamily="18" charset="0"/>
            </a:endParaRPr>
          </a:p>
          <a:p>
            <a:pPr eaLnBrk="1" hangingPunct="1"/>
            <a:endParaRPr lang="ru-RU" altLang="ru-RU"/>
          </a:p>
          <a:p>
            <a:pPr eaLnBrk="1" hangingPunct="1"/>
            <a:endParaRPr lang="ru-RU" altLang="ru-RU"/>
          </a:p>
          <a:p>
            <a:endParaRPr lang="ru-RU" altLang="ru-RU"/>
          </a:p>
        </p:txBody>
      </p:sp>
    </p:spTree>
  </p:cSld>
  <p:clrMapOvr>
    <a:masterClrMapping/>
  </p:clrMapOvr>
  <p:transition>
    <p:wedge/>
  </p:transition>
  <p:timing/>
</p:sld>
</file>

<file path=ppt/slides/slide3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9938" name="Rectangle 3"/>
          <p:cNvSpPr>
            <a:spLocks noGrp="1" noChangeArrowheads="1"/>
          </p:cNvSpPr>
          <p:nvPr>
            <p:ph type="body" idx="1"/>
          </p:nvPr>
        </p:nvSpPr>
        <p:spPr>
          <a:xfrm>
            <a:off x="0" y="2332038"/>
            <a:ext cx="9144000" cy="4525962"/>
          </a:xfrm>
          <a:solidFill>
            <a:srgbClr val="FFFF9F"/>
          </a:solidFill>
        </p:spPr>
        <p:txBody>
          <a:bodyPr/>
          <a:lstStyle/>
          <a:p>
            <a:pPr algn="ctr" eaLnBrk="1" hangingPunct="1">
              <a:lnSpc>
                <a:spcPct val="90000"/>
              </a:lnSpc>
              <a:buFontTx/>
              <a:buNone/>
            </a:pPr>
            <a:r>
              <a:rPr lang="ru-RU" altLang="ru-RU">
                <a:latin typeface="Times New Roman" pitchFamily="18" charset="0"/>
                <a:cs typeface="Times New Roman" pitchFamily="18" charset="0"/>
              </a:rPr>
              <a:t>Упражнения на координацию</a:t>
            </a:r>
          </a:p>
          <a:p>
            <a:pPr eaLnBrk="1" hangingPunct="1">
              <a:lnSpc>
                <a:spcPct val="90000"/>
              </a:lnSpc>
            </a:pPr>
            <a:r>
              <a:rPr lang="ru-RU" altLang="ru-RU" sz="2400">
                <a:latin typeface="Times New Roman" pitchFamily="18" charset="0"/>
                <a:cs typeface="Times New Roman" pitchFamily="18" charset="0"/>
              </a:rPr>
              <a:t>1. Ходьба от одной лицевой линии до другой маленькими шажками на длину стопы. Выполнять в быстром темпе.</a:t>
            </a:r>
          </a:p>
          <a:p>
            <a:pPr eaLnBrk="1" hangingPunct="1">
              <a:lnSpc>
                <a:spcPct val="90000"/>
              </a:lnSpc>
            </a:pPr>
            <a:r>
              <a:rPr lang="ru-RU" altLang="ru-RU" sz="2400">
                <a:latin typeface="Times New Roman" pitchFamily="18" charset="0"/>
                <a:cs typeface="Times New Roman" pitchFamily="18" charset="0"/>
              </a:rPr>
              <a:t>2. Бег короткими шагами.</a:t>
            </a:r>
          </a:p>
          <a:p>
            <a:pPr eaLnBrk="1" hangingPunct="1">
              <a:lnSpc>
                <a:spcPct val="90000"/>
              </a:lnSpc>
            </a:pPr>
            <a:r>
              <a:rPr lang="ru-RU" altLang="ru-RU" sz="2400">
                <a:latin typeface="Times New Roman" pitchFamily="18" charset="0"/>
                <a:cs typeface="Times New Roman" pitchFamily="18" charset="0"/>
              </a:rPr>
              <a:t>3. То же спиной вперед.</a:t>
            </a:r>
          </a:p>
          <a:p>
            <a:pPr eaLnBrk="1" hangingPunct="1">
              <a:lnSpc>
                <a:spcPct val="90000"/>
              </a:lnSpc>
            </a:pPr>
            <a:r>
              <a:rPr lang="ru-RU" altLang="ru-RU" sz="2400">
                <a:latin typeface="Times New Roman" pitchFamily="18" charset="0"/>
                <a:cs typeface="Times New Roman" pitchFamily="18" charset="0"/>
              </a:rPr>
              <a:t>4. Бег частыми шагами в сторону («бег конькобежца»).</a:t>
            </a:r>
          </a:p>
          <a:p>
            <a:pPr eaLnBrk="1" hangingPunct="1">
              <a:lnSpc>
                <a:spcPct val="90000"/>
              </a:lnSpc>
            </a:pPr>
            <a:r>
              <a:rPr lang="ru-RU" altLang="ru-RU" sz="2400">
                <a:latin typeface="Times New Roman" pitchFamily="18" charset="0"/>
                <a:cs typeface="Times New Roman" pitchFamily="18" charset="0"/>
              </a:rPr>
              <a:t>5. Семенящий бег при передвижении боком.</a:t>
            </a:r>
          </a:p>
          <a:p>
            <a:pPr eaLnBrk="1" hangingPunct="1">
              <a:lnSpc>
                <a:spcPct val="90000"/>
              </a:lnSpc>
            </a:pPr>
            <a:r>
              <a:rPr lang="ru-RU" altLang="ru-RU" sz="2400">
                <a:latin typeface="Times New Roman" pitchFamily="18" charset="0"/>
                <a:cs typeface="Times New Roman" pitchFamily="18" charset="0"/>
              </a:rPr>
              <a:t>6. Скрестный шаг с движением рук влево – вправо.</a:t>
            </a:r>
          </a:p>
          <a:p>
            <a:pPr eaLnBrk="1" hangingPunct="1">
              <a:lnSpc>
                <a:spcPct val="90000"/>
              </a:lnSpc>
            </a:pPr>
            <a:r>
              <a:rPr lang="ru-RU" altLang="ru-RU" sz="2400">
                <a:latin typeface="Times New Roman" pitchFamily="18" charset="0"/>
                <a:cs typeface="Times New Roman" pitchFamily="18" charset="0"/>
              </a:rPr>
              <a:t>7. Прыжки боком, стараясь выдерживать прямую линию передвижения («бедуинские прыжки»).</a:t>
            </a:r>
          </a:p>
          <a:p>
            <a:pPr eaLnBrk="1" hangingPunct="1">
              <a:lnSpc>
                <a:spcPct val="90000"/>
              </a:lnSpc>
              <a:buFontTx/>
              <a:buNone/>
            </a:pPr>
            <a:endParaRPr lang="ru-RU" altLang="ru-RU" sz="2400"/>
          </a:p>
        </p:txBody>
      </p:sp>
      <p:pic>
        <p:nvPicPr>
          <p:cNvPr id="39939"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Tree>
  </p:cSld>
  <p:clrMapOvr>
    <a:masterClrMapping/>
  </p:clrMapOvr>
  <p:transition>
    <p:wedge/>
  </p:transition>
  <p:timing/>
</p:sld>
</file>

<file path=ppt/slides/slide3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0962" name="Rectangle 3"/>
          <p:cNvSpPr>
            <a:spLocks noGrp="1" noChangeArrowheads="1"/>
          </p:cNvSpPr>
          <p:nvPr>
            <p:ph type="body" idx="1"/>
          </p:nvPr>
        </p:nvSpPr>
        <p:spPr>
          <a:xfrm>
            <a:off x="0" y="2276475"/>
            <a:ext cx="9144000" cy="4581525"/>
          </a:xfrm>
          <a:solidFill>
            <a:srgbClr val="FFFF9F"/>
          </a:solidFill>
        </p:spPr>
        <p:txBody>
          <a:bodyPr/>
          <a:lstStyle/>
          <a:p>
            <a:pPr eaLnBrk="1" hangingPunct="1">
              <a:lnSpc>
                <a:spcPct val="80000"/>
              </a:lnSpc>
            </a:pPr>
            <a:r>
              <a:rPr lang="ru-RU" altLang="ru-RU" sz="2400">
                <a:latin typeface="Times New Roman" pitchFamily="18" charset="0"/>
              </a:rPr>
              <a:t>1. Партнеры стоят лицом друг к другу на расстоянии 1 м. Ударами ладоней в ладони партнера нужно заставить его сойти со своего места. Можно использовать обманные движения.</a:t>
            </a:r>
          </a:p>
          <a:p>
            <a:pPr eaLnBrk="1" hangingPunct="1">
              <a:lnSpc>
                <a:spcPct val="80000"/>
              </a:lnSpc>
            </a:pPr>
            <a:r>
              <a:rPr lang="ru-RU" altLang="ru-RU" sz="2400">
                <a:latin typeface="Times New Roman" pitchFamily="18" charset="0"/>
              </a:rPr>
              <a:t>2. Стоя лицом к другу на лицевой линии, начать передвижение к центру площадки. Сделать два шага, ударить в ладоши партнера, затем повернуться спиной друг к другу, сделать два шага, опять повернуться лицом друг к другу. Так повторять по всей длине площадки.</a:t>
            </a:r>
          </a:p>
          <a:p>
            <a:pPr eaLnBrk="1" hangingPunct="1">
              <a:lnSpc>
                <a:spcPct val="80000"/>
              </a:lnSpc>
            </a:pPr>
            <a:r>
              <a:rPr lang="ru-RU" altLang="ru-RU" sz="2400">
                <a:latin typeface="Times New Roman" pitchFamily="18" charset="0"/>
              </a:rPr>
              <a:t>3. Стоя лицом друг к другу, сделать два прыжка в сторону центра и в воздухе ударить в ладоши друг друга.</a:t>
            </a:r>
          </a:p>
          <a:p>
            <a:pPr eaLnBrk="1" hangingPunct="1">
              <a:lnSpc>
                <a:spcPct val="80000"/>
              </a:lnSpc>
            </a:pPr>
            <a:r>
              <a:rPr lang="ru-RU" altLang="ru-RU" sz="2400">
                <a:latin typeface="Times New Roman" pitchFamily="18" charset="0"/>
              </a:rPr>
              <a:t>4. Партнеры, взявшись за руки, по сигналу тренера в течение 15 сек. стараются «запятнать» ногами друг друга («пятнашки ногами»).</a:t>
            </a:r>
          </a:p>
        </p:txBody>
      </p:sp>
      <p:pic>
        <p:nvPicPr>
          <p:cNvPr id="40963"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40964" name="Rectangle 5"/>
          <p:cNvSpPr>
            <a:spLocks noChangeArrowheads="1"/>
          </p:cNvSpPr>
          <p:nvPr/>
        </p:nvSpPr>
        <p:spPr bwMode="auto">
          <a:xfrm>
            <a:off x="2771775" y="548680"/>
            <a:ext cx="3600450" cy="2103438"/>
          </a:xfrm>
          <a:prstGeom prst="rect">
            <a:avLst/>
          </a:prstGeom>
          <a:noFill/>
          <a:ln w="9525">
            <a:noFill/>
            <a:miter lim="800000"/>
          </a:ln>
        </p:spPr>
        <p:txBody>
          <a:bodyPr>
            <a:spAutoFit/>
          </a:bodyPr>
          <a:lstStyle/>
          <a:p>
            <a:pPr algn="ctr" eaLnBrk="1" hangingPunct="1"/>
            <a:r>
              <a:rPr lang="ru-RU" altLang="ru-RU" sz="3200" b="1">
                <a:solidFill>
                  <a:srgbClr val="FFFF00"/>
                </a:solidFill>
                <a:effectLst>
                  <a:outerShdw blurRad="38100" dist="38100" dir="2700000" algn="tl">
                    <a:srgbClr val="000000">
                      <a:alpha val="43137"/>
                    </a:srgbClr>
                  </a:outerShdw>
                </a:effectLst>
                <a:latin typeface="Times New Roman" pitchFamily="18" charset="0"/>
              </a:rPr>
              <a:t>Упражнения в парах</a:t>
            </a:r>
          </a:p>
          <a:p>
            <a:pPr eaLnBrk="1" hangingPunct="1"/>
            <a:endParaRPr lang="ru-RU" altLang="ru-RU" sz="3200" b="1">
              <a:solidFill>
                <a:srgbClr val="FFFF00"/>
              </a:solidFill>
              <a:effectLst>
                <a:outerShdw blurRad="38100" dist="38100" dir="2700000" algn="tl">
                  <a:srgbClr val="000000">
                    <a:alpha val="43137"/>
                  </a:srgbClr>
                </a:outerShdw>
              </a:effectLst>
              <a:latin typeface="Times New Roman" pitchFamily="18" charset="0"/>
            </a:endParaRPr>
          </a:p>
          <a:p>
            <a:pPr eaLnBrk="1" hangingPunct="1"/>
            <a:endParaRPr lang="ru-RU" altLang="ru-RU" b="1">
              <a:solidFill>
                <a:srgbClr val="FFFF00"/>
              </a:solidFill>
              <a:effectLst>
                <a:outerShdw blurRad="38100" dist="38100" dir="2700000" algn="tl">
                  <a:srgbClr val="000000">
                    <a:alpha val="43137"/>
                  </a:srgbClr>
                </a:outerShdw>
              </a:effectLst>
            </a:endParaRPr>
          </a:p>
          <a:p>
            <a:pPr eaLnBrk="1" hangingPunct="1"/>
            <a:endParaRPr lang="ru-RU" altLang="ru-RU" b="1">
              <a:effectLst>
                <a:outerShdw blurRad="38100" dist="38100" dir="2700000" algn="tl">
                  <a:srgbClr val="000000">
                    <a:alpha val="43137"/>
                  </a:srgbClr>
                </a:outerShdw>
              </a:effectLst>
            </a:endParaRPr>
          </a:p>
        </p:txBody>
      </p:sp>
    </p:spTree>
  </p:cSld>
  <p:clrMapOvr>
    <a:masterClrMapping/>
  </p:clrMapOvr>
  <p:transition>
    <p:wedge/>
  </p:transition>
  <p:timing/>
</p:sld>
</file>

<file path=ppt/slides/slide3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1986" name="Rectangle 3"/>
          <p:cNvSpPr>
            <a:spLocks noGrp="1" noChangeArrowheads="1"/>
          </p:cNvSpPr>
          <p:nvPr>
            <p:ph type="body" idx="1"/>
          </p:nvPr>
        </p:nvSpPr>
        <p:spPr>
          <a:xfrm>
            <a:off x="0" y="2276475"/>
            <a:ext cx="9144000" cy="4581525"/>
          </a:xfrm>
          <a:solidFill>
            <a:srgbClr val="FFFF9F"/>
          </a:solidFill>
        </p:spPr>
        <p:txBody>
          <a:bodyPr/>
          <a:lstStyle/>
          <a:p>
            <a:pPr indent="11113" eaLnBrk="1" hangingPunct="1">
              <a:lnSpc>
                <a:spcPct val="80000"/>
              </a:lnSpc>
            </a:pPr>
            <a:r>
              <a:rPr lang="ru-RU" altLang="ru-RU" sz="2000">
                <a:latin typeface="Times New Roman" pitchFamily="18" charset="0"/>
              </a:rPr>
              <a:t>1. И.п. – стоя лицом друг к другу, ноги врозь. Первый </a:t>
            </a:r>
          </a:p>
          <a:p>
            <a:pPr indent="11113" eaLnBrk="1" hangingPunct="1">
              <a:lnSpc>
                <a:spcPct val="80000"/>
              </a:lnSpc>
              <a:buFontTx/>
              <a:buNone/>
            </a:pPr>
            <a:r>
              <a:rPr lang="ru-RU" altLang="ru-RU" sz="2000">
                <a:latin typeface="Times New Roman" pitchFamily="18" charset="0"/>
              </a:rPr>
              <a:t>партнер выполняет наклон вперед, руки на поясе;</a:t>
            </a:r>
          </a:p>
          <a:p>
            <a:pPr indent="11113" eaLnBrk="1" hangingPunct="1">
              <a:lnSpc>
                <a:spcPct val="80000"/>
              </a:lnSpc>
              <a:buFontTx/>
              <a:buNone/>
            </a:pPr>
            <a:r>
              <a:rPr lang="ru-RU" altLang="ru-RU" sz="2000">
                <a:latin typeface="Times New Roman" pitchFamily="18" charset="0"/>
              </a:rPr>
              <a:t> второй кладет руки на плечи первого. Первый выполняет разгибание туловища, а второй оказывает сопротивление.</a:t>
            </a:r>
          </a:p>
          <a:p>
            <a:pPr indent="11113" eaLnBrk="1" hangingPunct="1">
              <a:lnSpc>
                <a:spcPct val="80000"/>
              </a:lnSpc>
            </a:pPr>
            <a:r>
              <a:rPr lang="ru-RU" altLang="ru-RU" sz="2000">
                <a:latin typeface="Times New Roman" pitchFamily="18" charset="0"/>
              </a:rPr>
              <a:t>2. И.п. – сидя ноги врозь, вплотную спиной друг к другу, руки в стороны. Кисти соединены. Первый партнер выполняет поворот туловища налево (направо), а второй оказывает сопротивление.</a:t>
            </a:r>
          </a:p>
          <a:p>
            <a:pPr indent="11113" eaLnBrk="1" hangingPunct="1">
              <a:lnSpc>
                <a:spcPct val="80000"/>
              </a:lnSpc>
            </a:pPr>
            <a:r>
              <a:rPr lang="ru-RU" altLang="ru-RU" sz="2000">
                <a:latin typeface="Times New Roman" pitchFamily="18" charset="0"/>
              </a:rPr>
              <a:t>3. Сидя лицом друг к другу, принять положение седа углом, упершись ступнями друг в друга. Попеременно сгибать и разгибать ноги, оказывая сопротивление.</a:t>
            </a:r>
          </a:p>
          <a:p>
            <a:pPr indent="11113" eaLnBrk="1" hangingPunct="1">
              <a:lnSpc>
                <a:spcPct val="80000"/>
              </a:lnSpc>
            </a:pPr>
            <a:r>
              <a:rPr lang="ru-RU" altLang="ru-RU" sz="2000">
                <a:latin typeface="Times New Roman" pitchFamily="18" charset="0"/>
              </a:rPr>
              <a:t>4. Сидя на полу и упираясь стопами в стопы партнера, а руками – в пол (за спиной), каждый старается сдвинуть соперника с места.</a:t>
            </a:r>
          </a:p>
          <a:p>
            <a:pPr indent="11113" eaLnBrk="1" hangingPunct="1">
              <a:lnSpc>
                <a:spcPct val="80000"/>
              </a:lnSpc>
            </a:pPr>
            <a:r>
              <a:rPr lang="ru-RU" altLang="ru-RU" sz="2000">
                <a:latin typeface="Times New Roman" pitchFamily="18" charset="0"/>
              </a:rPr>
              <a:t>5. Партнеры стоят лицом друг к другу, взявшись за руки на уровне груди, и начинают одновременно приседать, выпрямляя руки и отклоняя туловище назад. Упражнение тем труднее выполнить, чем ближе друг к другу стоят партнеры.</a:t>
            </a:r>
          </a:p>
        </p:txBody>
      </p:sp>
      <p:pic>
        <p:nvPicPr>
          <p:cNvPr id="41987"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41988" name="Rectangle 5"/>
          <p:cNvSpPr>
            <a:spLocks noChangeArrowheads="1"/>
          </p:cNvSpPr>
          <p:nvPr/>
        </p:nvSpPr>
        <p:spPr bwMode="auto">
          <a:xfrm>
            <a:off x="1331912" y="764704"/>
            <a:ext cx="6480175" cy="2197100"/>
          </a:xfrm>
          <a:prstGeom prst="rect">
            <a:avLst/>
          </a:prstGeom>
          <a:noFill/>
          <a:ln w="9525">
            <a:noFill/>
            <a:miter lim="800000"/>
          </a:ln>
        </p:spPr>
        <p:txBody>
          <a:bodyPr>
            <a:spAutoFit/>
          </a:bodyPr>
          <a:lstStyle/>
          <a:p>
            <a:pPr algn="ctr" eaLnBrk="1" hangingPunct="1"/>
            <a:r>
              <a:rPr lang="ru-RU" altLang="ru-RU" sz="2800" b="1">
                <a:solidFill>
                  <a:srgbClr val="FFFF00"/>
                </a:solidFill>
                <a:effectLst>
                  <a:outerShdw blurRad="38100" dist="38100" dir="2700000" algn="tl">
                    <a:srgbClr val="000000">
                      <a:alpha val="43137"/>
                    </a:srgbClr>
                  </a:outerShdw>
                </a:effectLst>
                <a:latin typeface="Times New Roman" pitchFamily="18" charset="0"/>
              </a:rPr>
              <a:t>Упражнения с сопротивлением партнера</a:t>
            </a:r>
          </a:p>
          <a:p>
            <a:pPr eaLnBrk="1" hangingPunct="1"/>
            <a:endParaRPr lang="ru-RU" altLang="ru-RU" sz="2800" b="1">
              <a:solidFill>
                <a:srgbClr val="FFFF00"/>
              </a:solidFill>
              <a:effectLst>
                <a:outerShdw blurRad="38100" dist="38100" dir="2700000" algn="tl">
                  <a:srgbClr val="000000">
                    <a:alpha val="43137"/>
                  </a:srgbClr>
                </a:outerShdw>
              </a:effectLst>
              <a:latin typeface="Times New Roman" panose="02020603050405020304" pitchFamily="18" charset="0"/>
            </a:endParaRPr>
          </a:p>
          <a:p>
            <a:pPr eaLnBrk="1" hangingPunct="1"/>
            <a:endParaRPr lang="ru-RU" altLang="ru-RU" b="1">
              <a:effectLst>
                <a:outerShdw blurRad="38100" dist="38100" dir="2700000" algn="tl">
                  <a:srgbClr val="000000">
                    <a:alpha val="43137"/>
                  </a:srgbClr>
                </a:outerShdw>
              </a:effectLst>
            </a:endParaRPr>
          </a:p>
          <a:p>
            <a:pPr eaLnBrk="1" hangingPunct="1"/>
            <a:endParaRPr lang="ru-RU" altLang="ru-RU" b="1">
              <a:effectLst>
                <a:outerShdw blurRad="38100" dist="38100" dir="2700000" algn="tl">
                  <a:srgbClr val="000000">
                    <a:alpha val="43137"/>
                  </a:srgbClr>
                </a:outerShdw>
              </a:effectLst>
            </a:endParaRPr>
          </a:p>
          <a:p>
            <a:pPr eaLnBrk="1" hangingPunct="1"/>
            <a:endParaRPr lang="ru-RU" altLang="ru-RU" b="1">
              <a:effectLst>
                <a:outerShdw blurRad="38100" dist="38100" dir="2700000" algn="tl">
                  <a:srgbClr val="000000">
                    <a:alpha val="43137"/>
                  </a:srgbClr>
                </a:outerShdw>
              </a:effectLst>
            </a:endParaRPr>
          </a:p>
        </p:txBody>
      </p:sp>
    </p:spTree>
  </p:cSld>
  <p:clrMapOvr>
    <a:masterClrMapping/>
  </p:clrMapOvr>
  <p:transition>
    <p:wedge/>
  </p:transition>
  <p:timing/>
</p:sld>
</file>

<file path=ppt/slides/slide3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3010" name="Rectangle 3"/>
          <p:cNvSpPr>
            <a:spLocks noGrp="1" noChangeArrowheads="1"/>
          </p:cNvSpPr>
          <p:nvPr>
            <p:ph type="body" idx="1"/>
          </p:nvPr>
        </p:nvSpPr>
        <p:spPr>
          <a:xfrm>
            <a:off x="0" y="2276475"/>
            <a:ext cx="9144000" cy="4581525"/>
          </a:xfrm>
          <a:solidFill>
            <a:srgbClr val="FFFF9F"/>
          </a:solidFill>
        </p:spPr>
        <p:txBody>
          <a:bodyPr/>
          <a:lstStyle/>
          <a:p>
            <a:pPr indent="11113" algn="ctr" eaLnBrk="1" hangingPunct="1">
              <a:lnSpc>
                <a:spcPct val="80000"/>
              </a:lnSpc>
              <a:buFontTx/>
              <a:buNone/>
            </a:pPr>
            <a:endParaRPr lang="ru-RU" altLang="ru-RU" sz="1800">
              <a:latin typeface="Times New Roman" panose="02020603050405020304" pitchFamily="18" charset="0"/>
            </a:endParaRPr>
          </a:p>
          <a:p>
            <a:pPr indent="11113" algn="ctr" eaLnBrk="1" hangingPunct="1">
              <a:lnSpc>
                <a:spcPct val="80000"/>
              </a:lnSpc>
            </a:pPr>
            <a:r>
              <a:rPr lang="ru-RU" altLang="ru-RU" sz="2200">
                <a:latin typeface="Times New Roman" pitchFamily="18" charset="0"/>
              </a:rPr>
              <a:t>1. И.п. – стоя спиной друг к другу, ноги на ширине плеч. Передача мяча сбоку (по кругу) влево и вправо. Первый партнер, поворачивая туловище влево, передает мяч второму. Второй, приняв его справа, поворачивается влево и передает мяч первому, который поворачивается вправо. </a:t>
            </a:r>
          </a:p>
          <a:p>
            <a:pPr indent="11113" algn="ctr" eaLnBrk="1" hangingPunct="1">
              <a:lnSpc>
                <a:spcPct val="80000"/>
              </a:lnSpc>
            </a:pPr>
            <a:r>
              <a:rPr lang="ru-RU" altLang="ru-RU" sz="2200">
                <a:latin typeface="Times New Roman" pitchFamily="18" charset="0"/>
              </a:rPr>
              <a:t>2. И.п. – стойка ноги врозь, спиной друг к другу. Передача мяча над головой и между ногами.</a:t>
            </a:r>
          </a:p>
          <a:p>
            <a:pPr indent="11113" algn="ctr" eaLnBrk="1" hangingPunct="1">
              <a:lnSpc>
                <a:spcPct val="80000"/>
              </a:lnSpc>
            </a:pPr>
            <a:r>
              <a:rPr lang="ru-RU" altLang="ru-RU" sz="2200">
                <a:latin typeface="Times New Roman" pitchFamily="18" charset="0"/>
              </a:rPr>
              <a:t>3. Двигаясь боком от одной лицевой линии до другой, держа мяч на вытянутых руках в положении лицом друг к другу, партнеры стараются вырвать друг у друга мяч.</a:t>
            </a:r>
          </a:p>
          <a:p>
            <a:pPr indent="11113" algn="ctr" eaLnBrk="1" hangingPunct="1">
              <a:lnSpc>
                <a:spcPct val="80000"/>
              </a:lnSpc>
            </a:pPr>
            <a:r>
              <a:rPr lang="ru-RU" altLang="ru-RU" sz="2200">
                <a:latin typeface="Times New Roman" pitchFamily="18" charset="0"/>
              </a:rPr>
              <a:t>4. И.п. – то же. У одного игрока в вытянутых вверх руках находится мяч. Двигаясь приставными шагами, партнеры одновременно выпрыгивают вверх и пытаются вырвать друг у друга мяч.</a:t>
            </a:r>
          </a:p>
        </p:txBody>
      </p:sp>
      <p:pic>
        <p:nvPicPr>
          <p:cNvPr id="43011"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pic>
        <p:nvPicPr>
          <p:cNvPr id="43012" name="Picture 3" descr="C:\Documents and Settings\User\Рабочий стол\ИРИНА КОСМОС\баскетбол\795.jpg"/>
          <p:cNvPicPr>
            <a:picLocks noChangeAspect="1" noChangeArrowheads="1"/>
          </p:cNvPicPr>
          <p:nvPr/>
        </p:nvPicPr>
        <p:blipFill>
          <a:blip r:embed="rId3"/>
          <a:stretch>
            <a:fillRect/>
          </a:stretch>
        </p:blipFill>
        <p:spPr bwMode="auto">
          <a:xfrm>
            <a:off x="5378450" y="0"/>
            <a:ext cx="3765550" cy="2276475"/>
          </a:xfrm>
          <a:prstGeom prst="rect">
            <a:avLst/>
          </a:prstGeom>
          <a:noFill/>
          <a:ln w="9525">
            <a:noFill/>
            <a:miter lim="800000"/>
          </a:ln>
        </p:spPr>
      </p:pic>
      <p:sp>
        <p:nvSpPr>
          <p:cNvPr id="43013" name="Rectangle 6"/>
          <p:cNvSpPr>
            <a:spLocks noChangeArrowheads="1"/>
          </p:cNvSpPr>
          <p:nvPr/>
        </p:nvSpPr>
        <p:spPr bwMode="auto">
          <a:xfrm>
            <a:off x="1187624" y="764704"/>
            <a:ext cx="3579812" cy="1751012"/>
          </a:xfrm>
          <a:prstGeom prst="rect">
            <a:avLst/>
          </a:prstGeom>
          <a:noFill/>
          <a:ln w="9525">
            <a:noFill/>
            <a:miter lim="800000"/>
          </a:ln>
        </p:spPr>
        <p:txBody>
          <a:bodyPr>
            <a:spAutoFit/>
          </a:bodyPr>
          <a:lstStyle/>
          <a:p>
            <a:pPr algn="ctr" eaLnBrk="1" hangingPunct="1">
              <a:lnSpc>
                <a:spcPct val="80000"/>
              </a:lnSpc>
              <a:spcBef>
                <a:spcPct val="20000"/>
              </a:spcBef>
            </a:pPr>
            <a:r>
              <a:rPr lang="ru-RU" altLang="ru-RU" sz="2800" b="1">
                <a:solidFill>
                  <a:srgbClr val="FFFF00"/>
                </a:solidFill>
                <a:effectLst>
                  <a:outerShdw blurRad="38100" dist="38100" dir="2700000" algn="tl">
                    <a:srgbClr val="000000">
                      <a:alpha val="43137"/>
                    </a:srgbClr>
                  </a:outerShdw>
                </a:effectLst>
                <a:latin typeface="Times New Roman" pitchFamily="18" charset="0"/>
              </a:rPr>
              <a:t>Упражнения с мячом</a:t>
            </a:r>
          </a:p>
          <a:p>
            <a:pPr eaLnBrk="1" hangingPunct="1">
              <a:lnSpc>
                <a:spcPct val="80000"/>
              </a:lnSpc>
              <a:spcBef>
                <a:spcPct val="20000"/>
              </a:spcBef>
            </a:pPr>
            <a:endParaRPr lang="ru-RU" altLang="ru-RU" sz="2800" b="1">
              <a:solidFill>
                <a:srgbClr val="FFFF00"/>
              </a:solidFill>
              <a:effectLst>
                <a:outerShdw blurRad="38100" dist="38100" dir="2700000" algn="tl">
                  <a:srgbClr val="000000">
                    <a:alpha val="43137"/>
                  </a:srgbClr>
                </a:outerShdw>
              </a:effectLst>
              <a:latin typeface="Times New Roman" pitchFamily="18" charset="0"/>
            </a:endParaRPr>
          </a:p>
          <a:p>
            <a:pPr eaLnBrk="1" hangingPunct="1">
              <a:lnSpc>
                <a:spcPct val="80000"/>
              </a:lnSpc>
              <a:spcBef>
                <a:spcPct val="20000"/>
              </a:spcBef>
            </a:pPr>
            <a:endParaRPr lang="ru-RU" altLang="ru-RU" b="1">
              <a:effectLst>
                <a:outerShdw blurRad="38100" dist="38100" dir="2700000" algn="tl">
                  <a:srgbClr val="000000">
                    <a:alpha val="43137"/>
                  </a:srgbClr>
                </a:outerShdw>
              </a:effectLst>
            </a:endParaRPr>
          </a:p>
          <a:p>
            <a:pPr eaLnBrk="1" hangingPunct="1">
              <a:lnSpc>
                <a:spcPct val="80000"/>
              </a:lnSpc>
              <a:spcBef>
                <a:spcPct val="20000"/>
              </a:spcBef>
            </a:pPr>
            <a:endParaRPr lang="ru-RU" altLang="ru-RU" b="1">
              <a:effectLst>
                <a:outerShdw blurRad="38100" dist="38100" dir="2700000" algn="tl">
                  <a:srgbClr val="000000">
                    <a:alpha val="43137"/>
                  </a:srgbClr>
                </a:outerShdw>
              </a:effectLst>
            </a:endParaRPr>
          </a:p>
        </p:txBody>
      </p:sp>
    </p:spTree>
  </p:cSld>
  <p:clrMapOvr>
    <a:masterClrMapping/>
  </p:clrMapOvr>
  <p:transition>
    <p:wedge/>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146" name="Rectangle 3"/>
          <p:cNvSpPr>
            <a:spLocks noGrp="1" noChangeArrowheads="1"/>
          </p:cNvSpPr>
          <p:nvPr>
            <p:ph type="body" idx="1"/>
          </p:nvPr>
        </p:nvSpPr>
        <p:spPr>
          <a:xfrm>
            <a:off x="0" y="2133600"/>
            <a:ext cx="9144000" cy="4724400"/>
          </a:xfrm>
          <a:solidFill>
            <a:srgbClr val="FFFF9F"/>
          </a:solidFill>
        </p:spPr>
        <p:txBody>
          <a:bodyPr/>
          <a:lstStyle/>
          <a:p>
            <a:pPr indent="468313" algn="just" eaLnBrk="1" hangingPunct="1">
              <a:lnSpc>
                <a:spcPct val="90000"/>
              </a:lnSpc>
              <a:buFontTx/>
              <a:buNone/>
            </a:pPr>
            <a:r>
              <a:rPr lang="ru-RU" altLang="ru-RU" sz="2400" b="1">
                <a:latin typeface="Times New Roman" pitchFamily="18" charset="0"/>
              </a:rPr>
              <a:t>	В своем начале эта игра лишь отдаленно напоминала то фантастическое зрелище, которое известно нам сегодня под этим именем. </a:t>
            </a:r>
          </a:p>
          <a:p>
            <a:pPr indent="468313" algn="just" eaLnBrk="1" hangingPunct="1">
              <a:lnSpc>
                <a:spcPct val="90000"/>
              </a:lnSpc>
              <a:buFontTx/>
              <a:buNone/>
            </a:pPr>
            <a:r>
              <a:rPr lang="ru-RU" altLang="ru-RU" sz="2400" b="1">
                <a:latin typeface="Times New Roman" pitchFamily="18" charset="0"/>
              </a:rPr>
              <a:t>В самом начале ведения мяча не существовало, играющие стороны только перебрасывали мяч друг другу, стоя на одном месте, и старались забросить его в корзину. Бросок осуществлялся обеими руками снизу или от груди. После удачного броска кому-нибудь из игроков приходилось забираться на приставленную к стене лестницу, и доставать из корзины закинутый мяч. </a:t>
            </a:r>
          </a:p>
          <a:p>
            <a:pPr indent="468313" algn="just" eaLnBrk="1" hangingPunct="1">
              <a:lnSpc>
                <a:spcPct val="90000"/>
              </a:lnSpc>
              <a:buFontTx/>
              <a:buNone/>
            </a:pPr>
            <a:r>
              <a:rPr lang="ru-RU" altLang="ru-RU" sz="2400" b="1" err="1">
                <a:latin typeface="Times New Roman" pitchFamily="18" charset="0"/>
              </a:rPr>
              <a:t>Нейсмит задался целью создать коллективную игру, в которой принимало бы участие большого количества игроков, и на то время его изобретение отвечало его задумке.</a:t>
            </a:r>
            <a:endParaRPr lang="ru-RU" altLang="ru-RU" sz="2400">
              <a:latin typeface="Times New Roman" panose="02020603050405020304" pitchFamily="18" charset="0"/>
            </a:endParaRPr>
          </a:p>
          <a:p>
            <a:pPr eaLnBrk="1" hangingPunct="1">
              <a:lnSpc>
                <a:spcPct val="90000"/>
              </a:lnSpc>
            </a:pPr>
            <a:endParaRPr lang="ru-RU" altLang="ru-RU" sz="2400">
              <a:latin typeface="Times New Roman" pitchFamily="18" charset="0"/>
            </a:endParaRPr>
          </a:p>
        </p:txBody>
      </p:sp>
      <p:pic>
        <p:nvPicPr>
          <p:cNvPr id="6147" name="Picture 4" descr="untitled"/>
          <p:cNvPicPr>
            <a:picLocks noChangeAspect="1" noChangeArrowheads="1"/>
          </p:cNvPicPr>
          <p:nvPr/>
        </p:nvPicPr>
        <p:blipFill>
          <a:blip r:embed="rId2"/>
          <a:stretch>
            <a:fillRect/>
          </a:stretch>
        </p:blipFill>
        <p:spPr bwMode="auto">
          <a:xfrm>
            <a:off x="0" y="0"/>
            <a:ext cx="9144000" cy="2133600"/>
          </a:xfrm>
          <a:prstGeom prst="rect">
            <a:avLst/>
          </a:prstGeom>
          <a:noFill/>
          <a:ln w="9525">
            <a:noFill/>
            <a:miter lim="800000"/>
          </a:ln>
        </p:spPr>
      </p:pic>
      <p:sp>
        <p:nvSpPr>
          <p:cNvPr id="6148" name="Rectangle 5"/>
          <p:cNvSpPr>
            <a:spLocks noChangeArrowheads="1"/>
          </p:cNvSpPr>
          <p:nvPr/>
        </p:nvSpPr>
        <p:spPr bwMode="auto">
          <a:xfrm>
            <a:off x="2051050" y="242888"/>
            <a:ext cx="7092950" cy="1828800"/>
          </a:xfrm>
          <a:prstGeom prst="rect">
            <a:avLst/>
          </a:prstGeom>
          <a:noFill/>
          <a:ln w="9525">
            <a:noFill/>
            <a:miter lim="800000"/>
          </a:ln>
        </p:spPr>
        <p:txBody>
          <a:bodyPr anchor="ctr">
            <a:spAutoFit/>
          </a:bodyPr>
          <a:lstStyle/>
          <a:p>
            <a:pPr algn="ctr" eaLnBrk="1" hangingPunct="1"/>
            <a:r>
              <a:rPr lang="ru-RU" altLang="ru-RU" sz="3200" b="1">
                <a:solidFill>
                  <a:srgbClr val="FFFF00"/>
                </a:solidFill>
                <a:latin typeface="Times New Roman" pitchFamily="18" charset="0"/>
              </a:rPr>
              <a:t>Новая игра получила название</a:t>
            </a:r>
          </a:p>
          <a:p>
            <a:pPr algn="ctr" eaLnBrk="1" hangingPunct="1"/>
            <a:r>
              <a:rPr lang="ru-RU" altLang="ru-RU" sz="3200" b="1">
                <a:solidFill>
                  <a:srgbClr val="FFFF00"/>
                </a:solidFill>
                <a:latin typeface="Times New Roman" pitchFamily="18" charset="0"/>
              </a:rPr>
              <a:t> “баскетбол” (от английских слов </a:t>
            </a:r>
          </a:p>
          <a:p>
            <a:pPr algn="ctr" eaLnBrk="1" hangingPunct="1"/>
            <a:r>
              <a:rPr lang="ru-RU" altLang="ru-RU" sz="3200" b="1">
                <a:solidFill>
                  <a:srgbClr val="FFFF00"/>
                </a:solidFill>
                <a:latin typeface="Times New Roman" pitchFamily="18" charset="0"/>
              </a:rPr>
              <a:t>basket – корзина и ball – мяч). </a:t>
            </a:r>
            <a:endParaRPr lang="ru-RU" altLang="ru-RU"/>
          </a:p>
          <a:p>
            <a:pPr eaLnBrk="1" hangingPunct="1"/>
            <a:endParaRPr lang="ru-RU" altLang="ru-RU"/>
          </a:p>
        </p:txBody>
      </p:sp>
    </p:spTree>
  </p:cSld>
  <p:clrMapOvr>
    <a:masterClrMapping/>
  </p:clrMapOvr>
  <p:transition>
    <p:wedge/>
  </p:transition>
  <p:timing/>
</p:sld>
</file>

<file path=ppt/slides/slide4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0963" name="Rectangle 3"/>
          <p:cNvSpPr>
            <a:spLocks noGrp="1" noChangeArrowheads="1"/>
          </p:cNvSpPr>
          <p:nvPr>
            <p:ph type="body" idx="1"/>
          </p:nvPr>
        </p:nvSpPr>
        <p:spPr>
          <a:xfrm>
            <a:off x="0" y="2276475"/>
            <a:ext cx="9144000" cy="4581525"/>
          </a:xfrm>
          <a:solidFill>
            <a:srgbClr val="FFFF9F"/>
          </a:solidFill>
        </p:spPr>
        <p:txBody>
          <a:bodyPr/>
          <a:lstStyle/>
          <a:p>
            <a:pPr indent="11113" eaLnBrk="1" hangingPunct="1">
              <a:defRPr/>
            </a:pPr>
            <a:r>
              <a:rPr lang="ru-RU">
                <a:latin typeface="Times New Roman" pitchFamily="18" charset="0"/>
                <a:cs typeface="Times New Roman" pitchFamily="18" charset="0"/>
              </a:rPr>
              <a:t>Передачи мяча в движении</a:t>
            </a:r>
            <a:r>
              <a:rPr lang="ru-RU" i="1">
                <a:effectLst>
                  <a:outerShdw blurRad="38100" dist="38100" dir="2700000" algn="tl">
                    <a:srgbClr val="FFFFFF"/>
                  </a:outerShdw>
                </a:effectLst>
                <a:latin typeface="Times New Roman" pitchFamily="18" charset="0"/>
                <a:cs typeface="Times New Roman" pitchFamily="18" charset="0"/>
              </a:rPr>
              <a:t>.</a:t>
            </a:r>
            <a:r>
              <a:rPr lang="ru-RU">
                <a:effectLst>
                  <a:outerShdw blurRad="38100" dist="38100" dir="2700000" algn="tl">
                    <a:srgbClr val="FFFFFF"/>
                  </a:outerShdw>
                </a:effectLst>
                <a:latin typeface="Times New Roman" pitchFamily="18" charset="0"/>
                <a:cs typeface="Times New Roman" pitchFamily="18" charset="0"/>
              </a:rPr>
              <a:t> </a:t>
            </a:r>
          </a:p>
          <a:p>
            <a:pPr indent="11113" eaLnBrk="1" hangingPunct="1">
              <a:buFontTx/>
              <a:buNone/>
              <a:defRPr/>
            </a:pPr>
            <a:r>
              <a:rPr lang="ru-RU" sz="2800">
                <a:latin typeface="Times New Roman" pitchFamily="18" charset="0"/>
                <a:cs typeface="Times New Roman" pitchFamily="18" charset="0"/>
              </a:rPr>
              <a:t>Двое встают около противоположных боковых линий. Один владеет мячом. Одновременно они начинают бежать вдоль площадки к противоположному кольцу, при этом быстро передавая мяч друг другу. Как только они добегают до противоположного щита, один из них атакует из-под кольца. Второй подбирает и начинает движение обратно. Как только добегают обратно, атакует тот, кто еще не бросил, и т. д.</a:t>
            </a:r>
          </a:p>
          <a:p>
            <a:pPr eaLnBrk="1" hangingPunct="1">
              <a:defRPr/>
            </a:pPr>
            <a:endParaRPr lang="ru-RU" b="1"/>
          </a:p>
        </p:txBody>
      </p:sp>
      <p:pic>
        <p:nvPicPr>
          <p:cNvPr id="44035"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sp>
        <p:nvSpPr>
          <p:cNvPr id="40965" name="Rectangle 5"/>
          <p:cNvSpPr>
            <a:spLocks noChangeArrowheads="1"/>
          </p:cNvSpPr>
          <p:nvPr/>
        </p:nvSpPr>
        <p:spPr bwMode="auto">
          <a:xfrm>
            <a:off x="2627313" y="765175"/>
            <a:ext cx="5616575" cy="1890713"/>
          </a:xfrm>
          <a:prstGeom prst="rect">
            <a:avLst/>
          </a:prstGeom>
          <a:noFill/>
          <a:ln w="9525">
            <a:noFill/>
            <a:miter lim="800000"/>
          </a:ln>
          <a:effectLst/>
        </p:spPr>
        <p:txBody>
          <a:bodyPr>
            <a:spAutoFit/>
          </a:bodyPr>
          <a:lstStyle/>
          <a:p>
            <a:pPr algn="ctr" eaLnBrk="1" hangingPunct="1">
              <a:defRPr/>
            </a:pPr>
            <a:r>
              <a:rPr lang="ru-RU" sz="3200" b="1">
                <a:solidFill>
                  <a:srgbClr val="FFFF00"/>
                </a:solidFill>
                <a:effectLst>
                  <a:outerShdw blurRad="38100" dist="38100" dir="2700000" algn="tl">
                    <a:srgbClr val="C0C0C0"/>
                  </a:outerShdw>
                </a:effectLst>
                <a:latin typeface="Times New Roman" pitchFamily="18" charset="0"/>
              </a:rPr>
              <a:t>Простейшие </a:t>
            </a:r>
          </a:p>
          <a:p>
            <a:pPr algn="ctr" eaLnBrk="1" hangingPunct="1">
              <a:defRPr/>
            </a:pPr>
            <a:r>
              <a:rPr lang="ru-RU" sz="3200" b="1">
                <a:solidFill>
                  <a:srgbClr val="FFFF00"/>
                </a:solidFill>
                <a:effectLst>
                  <a:outerShdw blurRad="38100" dist="38100" dir="2700000" algn="tl">
                    <a:srgbClr val="C0C0C0"/>
                  </a:outerShdw>
                </a:effectLst>
                <a:latin typeface="Times New Roman" pitchFamily="18" charset="0"/>
              </a:rPr>
              <a:t>игровые комбинации</a:t>
            </a:r>
          </a:p>
          <a:p>
            <a:pPr eaLnBrk="1" hangingPunct="1">
              <a:defRPr/>
            </a:pPr>
            <a:endParaRPr lang="ru-RU" b="1">
              <a:solidFill>
                <a:schemeClr val="tx2"/>
              </a:solidFill>
              <a:effectLst>
                <a:outerShdw blurRad="38100" dist="38100" dir="2700000" algn="tl">
                  <a:srgbClr val="C0C0C0"/>
                </a:outerShdw>
              </a:effectLst>
            </a:endParaRPr>
          </a:p>
          <a:p>
            <a:pPr eaLnBrk="1" hangingPunct="1">
              <a:defRPr/>
            </a:pPr>
            <a:endParaRPr lang="ru-RU" b="1">
              <a:solidFill>
                <a:schemeClr val="tx2"/>
              </a:solidFill>
              <a:effectLst>
                <a:outerShdw blurRad="38100" dist="38100" dir="2700000" algn="tl">
                  <a:srgbClr val="C0C0C0"/>
                </a:outerShdw>
              </a:effectLst>
            </a:endParaRPr>
          </a:p>
          <a:p>
            <a:pPr eaLnBrk="1" hangingPunct="1">
              <a:defRPr/>
            </a:pPr>
            <a:endParaRPr lang="ru-RU" b="1">
              <a:solidFill>
                <a:schemeClr val="tx2"/>
              </a:solidFill>
              <a:effectLst>
                <a:outerShdw blurRad="38100" dist="38100" dir="2700000" algn="tl">
                  <a:srgbClr val="C0C0C0"/>
                </a:outerShdw>
              </a:effectLst>
            </a:endParaRPr>
          </a:p>
        </p:txBody>
      </p:sp>
      <p:pic>
        <p:nvPicPr>
          <p:cNvPr id="44037" name="Picture 7" descr="img2"/>
          <p:cNvPicPr>
            <a:picLocks noChangeAspect="1" noChangeArrowheads="1"/>
          </p:cNvPicPr>
          <p:nvPr/>
        </p:nvPicPr>
        <p:blipFill>
          <a:blip r:embed="rId3"/>
          <a:stretch>
            <a:fillRect/>
          </a:stretch>
        </p:blipFill>
        <p:spPr bwMode="auto">
          <a:xfrm>
            <a:off x="219075" y="0"/>
            <a:ext cx="2003425" cy="2276475"/>
          </a:xfrm>
          <a:prstGeom prst="rect">
            <a:avLst/>
          </a:prstGeom>
          <a:noFill/>
          <a:ln w="9525">
            <a:noFill/>
            <a:miter lim="800000"/>
          </a:ln>
        </p:spPr>
      </p:pic>
    </p:spTree>
  </p:cSld>
  <p:clrMapOvr>
    <a:masterClrMapping/>
  </p:clrMapOvr>
  <p:transition>
    <p:wedge/>
  </p:transition>
  <p:timing/>
</p:sld>
</file>

<file path=ppt/slides/slide4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1987" name="Rectangle 3"/>
          <p:cNvSpPr>
            <a:spLocks noGrp="1" noChangeArrowheads="1"/>
          </p:cNvSpPr>
          <p:nvPr>
            <p:ph type="body" idx="1"/>
          </p:nvPr>
        </p:nvSpPr>
        <p:spPr>
          <a:xfrm>
            <a:off x="0" y="2276475"/>
            <a:ext cx="9144000" cy="4581525"/>
          </a:xfrm>
          <a:solidFill>
            <a:srgbClr val="FFFF9F"/>
          </a:solidFill>
        </p:spPr>
        <p:txBody>
          <a:bodyPr/>
          <a:lstStyle/>
          <a:p>
            <a:pPr indent="11113" eaLnBrk="1" hangingPunct="1">
              <a:defRPr/>
            </a:pPr>
            <a:r>
              <a:rPr lang="ru-RU">
                <a:latin typeface="Times New Roman" pitchFamily="18" charset="0"/>
              </a:rPr>
              <a:t>Передача мяча через центрального</a:t>
            </a:r>
            <a:r>
              <a:rPr lang="ru-RU" sz="2800" i="1">
                <a:effectLst>
                  <a:outerShdw blurRad="38100" dist="38100" dir="2700000" algn="tl">
                    <a:srgbClr val="FFFFFF"/>
                  </a:outerShdw>
                </a:effectLst>
              </a:rPr>
              <a:t>.</a:t>
            </a:r>
          </a:p>
          <a:p>
            <a:pPr indent="11113" eaLnBrk="1" hangingPunct="1">
              <a:buFontTx/>
              <a:buNone/>
              <a:defRPr/>
            </a:pPr>
            <a:r>
              <a:rPr lang="ru-RU" sz="2800">
                <a:effectLst>
                  <a:outerShdw blurRad="38100" dist="38100" dir="2700000" algn="tl">
                    <a:srgbClr val="FFFFFF"/>
                  </a:outerShdw>
                </a:effectLst>
              </a:rPr>
              <a:t> </a:t>
            </a:r>
            <a:r>
              <a:rPr lang="ru-RU" sz="2800">
                <a:effectLst>
                  <a:outerShdw blurRad="38100" dist="38100" dir="2700000" algn="tl">
                    <a:srgbClr val="FFFFFF"/>
                  </a:outerShdw>
                </a:effectLst>
                <a:latin typeface="Times New Roman" pitchFamily="18" charset="0"/>
              </a:rPr>
              <a:t>Двое встают так же, как в предыдущем упражнении, только третий становится посередине. Они начинают движение. Только на этот раз игрок, бегущий сбоку, отдает передачу центральному, а он, в свою очередь, отдает тому, и тот бежит на другую сторону. В конце площадки кто-то из стоящих напротив атакует кольцо и становится в центр, тот же, кто был в центре, встает на освободившийся край, и начинается движение обратно, и т. д.</a:t>
            </a:r>
            <a:endParaRPr lang="ru-RU" sz="2800">
              <a:latin typeface="Times New Roman" pitchFamily="18" charset="0"/>
            </a:endParaRPr>
          </a:p>
        </p:txBody>
      </p:sp>
      <p:pic>
        <p:nvPicPr>
          <p:cNvPr id="45059" name="Picture 6" descr="untitled"/>
          <p:cNvPicPr>
            <a:picLocks noChangeAspect="1" noChangeArrowheads="1"/>
          </p:cNvPicPr>
          <p:nvPr/>
        </p:nvPicPr>
        <p:blipFill>
          <a:blip r:embed="rId2"/>
          <a:stretch>
            <a:fillRect/>
          </a:stretch>
        </p:blipFill>
        <p:spPr bwMode="auto">
          <a:xfrm>
            <a:off x="0" y="-9836"/>
            <a:ext cx="9144000" cy="2297113"/>
          </a:xfrm>
          <a:prstGeom prst="rect">
            <a:avLst/>
          </a:prstGeom>
          <a:noFill/>
          <a:ln w="9525">
            <a:noFill/>
            <a:miter lim="800000"/>
          </a:ln>
        </p:spPr>
      </p:pic>
      <p:sp>
        <p:nvSpPr>
          <p:cNvPr id="41991" name="Rectangle 7"/>
          <p:cNvSpPr>
            <a:spLocks noChangeArrowheads="1"/>
          </p:cNvSpPr>
          <p:nvPr/>
        </p:nvSpPr>
        <p:spPr bwMode="auto">
          <a:xfrm>
            <a:off x="2123728" y="605320"/>
            <a:ext cx="4562475" cy="1066800"/>
          </a:xfrm>
          <a:prstGeom prst="rect">
            <a:avLst/>
          </a:prstGeom>
          <a:noFill/>
          <a:ln w="9525">
            <a:noFill/>
            <a:miter lim="800000"/>
          </a:ln>
          <a:effectLst/>
        </p:spPr>
        <p:txBody>
          <a:bodyPr>
            <a:spAutoFit/>
          </a:bodyPr>
          <a:lstStyle/>
          <a:p>
            <a:pPr algn="ctr" eaLnBrk="1" hangingPunct="1">
              <a:defRPr/>
            </a:pPr>
            <a:r>
              <a:rPr lang="ru-RU" sz="3200" b="1">
                <a:solidFill>
                  <a:srgbClr val="FFFF00"/>
                </a:solidFill>
                <a:effectLst>
                  <a:outerShdw blurRad="38100" dist="38100" dir="2700000" algn="tl">
                    <a:srgbClr val="C0C0C0"/>
                  </a:outerShdw>
                </a:effectLst>
                <a:latin typeface="Times New Roman" pitchFamily="18" charset="0"/>
              </a:rPr>
              <a:t>Простейшие </a:t>
            </a:r>
          </a:p>
          <a:p>
            <a:pPr algn="ctr" eaLnBrk="1" hangingPunct="1">
              <a:defRPr/>
            </a:pPr>
            <a:r>
              <a:rPr lang="ru-RU" sz="3200" b="1">
                <a:solidFill>
                  <a:srgbClr val="FFFF00"/>
                </a:solidFill>
                <a:effectLst>
                  <a:outerShdw blurRad="38100" dist="38100" dir="2700000" algn="tl">
                    <a:srgbClr val="C0C0C0"/>
                  </a:outerShdw>
                </a:effectLst>
                <a:latin typeface="Times New Roman" pitchFamily="18" charset="0"/>
              </a:rPr>
              <a:t>игровые комбинации</a:t>
            </a:r>
          </a:p>
        </p:txBody>
      </p:sp>
    </p:spTree>
  </p:cSld>
  <p:clrMapOvr>
    <a:masterClrMapping/>
  </p:clrMapOvr>
  <p:transition>
    <p:wedge/>
  </p:transition>
  <p:timing/>
</p:sld>
</file>

<file path=ppt/slides/slide4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6082" name="Rectangle 3"/>
          <p:cNvSpPr>
            <a:spLocks noGrp="1" noChangeArrowheads="1"/>
          </p:cNvSpPr>
          <p:nvPr>
            <p:ph type="body" idx="1"/>
          </p:nvPr>
        </p:nvSpPr>
        <p:spPr>
          <a:xfrm>
            <a:off x="0" y="2276475"/>
            <a:ext cx="9144000" cy="4581525"/>
          </a:xfrm>
          <a:solidFill>
            <a:srgbClr val="FFFF9F"/>
          </a:solidFill>
        </p:spPr>
        <p:txBody>
          <a:bodyPr/>
          <a:lstStyle/>
          <a:p>
            <a:pPr algn="ctr" eaLnBrk="1" hangingPunct="1">
              <a:buFontTx/>
              <a:buNone/>
            </a:pPr>
            <a:r>
              <a:rPr lang="ru-RU" altLang="ru-RU" sz="2800">
                <a:effectLst>
                  <a:outerShdw blurRad="38100" dist="38100" dir="2700000" algn="tl">
                    <a:srgbClr val="000000">
                      <a:alpha val="43137"/>
                    </a:srgbClr>
                  </a:outerShdw>
                </a:effectLst>
                <a:latin typeface="Times New Roman" pitchFamily="18" charset="0"/>
              </a:rPr>
              <a:t>Баскетбол, как спортивная игра, в первую очередь привлекает своей яркой зрелищностью, наличием большого количества технико-тактических приемов. Обладая высокой динамичностью, эмоциональностью и в тоже время индивидуализмом и коллективизмом, баскетбол, по мнению многих специалистов в области спорта, является одним из самых эффективных факторов всестороннего физического развития. </a:t>
            </a:r>
            <a:br>
              <a:rPr lang="ru-RU" altLang="ru-RU" sz="2800" b="1">
                <a:latin typeface="Times New Roman" pitchFamily="18" charset="0"/>
              </a:rPr>
            </a:br>
            <a:endParaRPr lang="ru-RU" altLang="ru-RU" sz="2800" b="1">
              <a:latin typeface="Times New Roman" pitchFamily="18" charset="0"/>
            </a:endParaRPr>
          </a:p>
        </p:txBody>
      </p:sp>
      <p:pic>
        <p:nvPicPr>
          <p:cNvPr id="46083" name="Picture 4" descr="untitled"/>
          <p:cNvPicPr>
            <a:picLocks noChangeAspect="1" noChangeArrowheads="1"/>
          </p:cNvPicPr>
          <p:nvPr/>
        </p:nvPicPr>
        <p:blipFill>
          <a:blip r:embed="rId2"/>
          <a:stretch>
            <a:fillRect/>
          </a:stretch>
        </p:blipFill>
        <p:spPr bwMode="auto">
          <a:xfrm>
            <a:off x="0" y="-54958"/>
            <a:ext cx="9144000" cy="2297113"/>
          </a:xfrm>
          <a:prstGeom prst="rect">
            <a:avLst/>
          </a:prstGeom>
          <a:noFill/>
          <a:ln w="9525">
            <a:noFill/>
            <a:miter lim="800000"/>
          </a:ln>
        </p:spPr>
      </p:pic>
      <p:sp>
        <p:nvSpPr>
          <p:cNvPr id="46084" name="Rectangle 6"/>
          <p:cNvSpPr>
            <a:spLocks noChangeArrowheads="1"/>
          </p:cNvSpPr>
          <p:nvPr/>
        </p:nvSpPr>
        <p:spPr bwMode="auto">
          <a:xfrm>
            <a:off x="1835696" y="404664"/>
            <a:ext cx="6264275" cy="2311400"/>
          </a:xfrm>
          <a:prstGeom prst="rect">
            <a:avLst/>
          </a:prstGeom>
          <a:noFill/>
          <a:ln w="9525">
            <a:noFill/>
            <a:miter lim="800000"/>
          </a:ln>
        </p:spPr>
        <p:txBody>
          <a:bodyPr>
            <a:spAutoFit/>
          </a:bodyPr>
          <a:lstStyle/>
          <a:p>
            <a:pPr algn="ctr" eaLnBrk="1" hangingPunct="1">
              <a:spcBef>
                <a:spcPct val="20000"/>
              </a:spcBef>
            </a:pPr>
            <a:r>
              <a:rPr lang="ru-RU" altLang="ru-RU" sz="3200" b="1">
                <a:solidFill>
                  <a:srgbClr val="FFFF00"/>
                </a:solidFill>
                <a:latin typeface="Times New Roman" pitchFamily="18" charset="0"/>
              </a:rPr>
              <a:t>Баскетбол </a:t>
            </a:r>
          </a:p>
          <a:p>
            <a:pPr algn="ctr" eaLnBrk="1" hangingPunct="1">
              <a:spcBef>
                <a:spcPct val="20000"/>
              </a:spcBef>
            </a:pPr>
            <a:r>
              <a:rPr lang="ru-RU" altLang="ru-RU" sz="3200" b="1">
                <a:solidFill>
                  <a:srgbClr val="FFFF00"/>
                </a:solidFill>
                <a:latin typeface="Times New Roman" pitchFamily="18" charset="0"/>
              </a:rPr>
              <a:t>как средство физического </a:t>
            </a:r>
            <a:r>
              <a:rPr lang="ru-RU" altLang="ru-RU" sz="3200" b="1">
                <a:solidFill>
                  <a:srgbClr val="FFFF00"/>
                </a:solidFill>
                <a:effectLst>
                  <a:outerShdw blurRad="38100" dist="38100" dir="2700000" algn="tl">
                    <a:srgbClr val="000000">
                      <a:alpha val="43137"/>
                    </a:srgbClr>
                  </a:outerShdw>
                </a:effectLst>
                <a:latin typeface="Times New Roman" pitchFamily="18" charset="0"/>
              </a:rPr>
              <a:t>воспитания</a:t>
            </a:r>
          </a:p>
          <a:p>
            <a:pPr eaLnBrk="1" hangingPunct="1">
              <a:spcBef>
                <a:spcPct val="20000"/>
              </a:spcBef>
            </a:pPr>
            <a:endParaRPr lang="ru-RU" altLang="ru-RU" b="1"/>
          </a:p>
          <a:p>
            <a:pPr eaLnBrk="1" hangingPunct="1">
              <a:spcBef>
                <a:spcPct val="20000"/>
              </a:spcBef>
            </a:pPr>
            <a:endParaRPr lang="ru-RU" altLang="ru-RU" b="1"/>
          </a:p>
        </p:txBody>
      </p:sp>
    </p:spTree>
  </p:cSld>
  <p:clrMapOvr>
    <a:masterClrMapping/>
  </p:clrMapOvr>
  <p:transition>
    <p:wedge/>
  </p:transition>
  <p:timing/>
</p:sld>
</file>

<file path=ppt/slides/slide4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7106" name="Rectangle 2"/>
          <p:cNvSpPr>
            <a:spLocks noGrp="1" noChangeArrowheads="1"/>
          </p:cNvSpPr>
          <p:nvPr>
            <p:ph type="title"/>
          </p:nvPr>
        </p:nvSpPr>
        <p:spPr>
          <a:xfrm>
            <a:off x="0" y="0"/>
            <a:ext cx="9144000" cy="1417638"/>
          </a:xfrm>
          <a:solidFill>
            <a:srgbClr val="FFFF9F"/>
          </a:solidFill>
        </p:spPr>
        <p:txBody>
          <a:bodyPr/>
          <a:lstStyle/>
          <a:p>
            <a:pPr eaLnBrk="1" hangingPunct="1"/>
            <a:endParaRPr lang="ru-RU" altLang="ru-RU"/>
          </a:p>
        </p:txBody>
      </p:sp>
      <p:sp>
        <p:nvSpPr>
          <p:cNvPr id="47107" name="Rectangle 3"/>
          <p:cNvSpPr>
            <a:spLocks noGrp="1" noChangeArrowheads="1"/>
          </p:cNvSpPr>
          <p:nvPr>
            <p:ph type="body" idx="1"/>
          </p:nvPr>
        </p:nvSpPr>
        <p:spPr>
          <a:xfrm>
            <a:off x="0" y="1412875"/>
            <a:ext cx="9144000" cy="5445125"/>
          </a:xfrm>
          <a:solidFill>
            <a:srgbClr val="FFFF9F"/>
          </a:solidFill>
        </p:spPr>
        <p:txBody>
          <a:bodyPr/>
          <a:lstStyle/>
          <a:p>
            <a:pPr eaLnBrk="1" hangingPunct="1"/>
            <a:endParaRPr lang="ru-RU" altLang="ru-RU"/>
          </a:p>
        </p:txBody>
      </p:sp>
      <p:sp>
        <p:nvSpPr>
          <p:cNvPr id="47108" name="WordArt 4"/>
          <p:cNvSpPr>
            <a:spLocks noChangeArrowheads="1" noChangeShapeType="1" noTextEdit="1"/>
          </p:cNvSpPr>
          <p:nvPr/>
        </p:nvSpPr>
        <p:spPr bwMode="auto">
          <a:xfrm>
            <a:off x="971550" y="1844675"/>
            <a:ext cx="7272338" cy="3384550"/>
          </a:xfrm>
          <a:prstGeom prst="rect">
            <a:avLst/>
          </a:prstGeom>
        </p:spPr>
        <p:txBody>
          <a:bodyPr wrap="none" fromWordArt="1">
            <a:prstTxWarp prst="textCascadeUp">
              <a:avLst>
                <a:gd name="adj" fmla="val 44444"/>
              </a:avLst>
            </a:prstTxWarp>
            <a:scene3d>
              <a:camera prst="legacyPerspectiveFront">
                <a:rot lat="20519996" lon="1080000" rev="0"/>
              </a:camera>
              <a:lightRig rig="legacyHarsh2" dir="b"/>
            </a:scene3d>
            <a:sp3d extrusionH="430200" prstMaterial="legacyMatte">
              <a:extrusionClr>
                <a:srgbClr val="FF6600"/>
              </a:extrusionClr>
            </a:sp3d>
          </a:bodyPr>
          <a:lstStyle/>
          <a:p>
            <a:pPr algn="ctr"/>
            <a:r>
              <a:rPr lang="ru-RU" sz="3600" b="1" i="1" kern="10">
                <a:ln w="9525">
                  <a:round/>
                </a:ln>
                <a:gradFill rotWithShape="1">
                  <a:gsLst>
                    <a:gs pos="0">
                      <a:srgbClr val="FFE701"/>
                    </a:gs>
                    <a:gs pos="100000">
                      <a:srgbClr val="FE3E02"/>
                    </a:gs>
                  </a:gsLst>
                  <a:lin ang="5400000" scaled="1"/>
                </a:gradFill>
                <a:latin typeface="Impact"/>
              </a:rPr>
              <a:t> ЛЮБИТЕ  БАСКЕТБОЛ</a:t>
            </a:r>
          </a:p>
          <a:p>
            <a:pPr algn="ctr"/>
            <a:r>
              <a:rPr lang="ru-RU" sz="3600" b="1" i="1" kern="10">
                <a:ln w="9525">
                  <a:round/>
                </a:ln>
                <a:gradFill rotWithShape="1">
                  <a:gsLst>
                    <a:gs pos="0">
                      <a:srgbClr val="FFE701"/>
                    </a:gs>
                    <a:gs pos="100000">
                      <a:srgbClr val="FE3E02"/>
                    </a:gs>
                  </a:gsLst>
                  <a:lin ang="5400000" scaled="1"/>
                </a:gradFill>
                <a:latin typeface="Impact"/>
              </a:rPr>
              <a:t>ИГРАЙТЕ, ТРЕНИРУЙТЕСЬ !  </a:t>
            </a:r>
          </a:p>
        </p:txBody>
      </p:sp>
      <p:sp>
        <p:nvSpPr>
          <p:cNvPr id="47109" name="WordArt 5"/>
          <p:cNvSpPr>
            <a:spLocks noChangeArrowheads="1" noChangeShapeType="1" noTextEdit="1"/>
          </p:cNvSpPr>
          <p:nvPr/>
        </p:nvSpPr>
        <p:spPr bwMode="auto">
          <a:xfrm>
            <a:off x="1908175" y="260350"/>
            <a:ext cx="5976938" cy="1081088"/>
          </a:xfrm>
          <a:prstGeom prst="rect">
            <a:avLst/>
          </a:prstGeom>
        </p:spPr>
        <p:txBody>
          <a:bodyPr wrap="none" fromWordArt="1">
            <a:prstTxWarp prst="textPlain">
              <a:avLst>
                <a:gd name="adj" fmla="val 50000"/>
              </a:avLst>
            </a:prstTxWarp>
          </a:bodyPr>
          <a:lstStyle/>
          <a:p>
            <a:pPr algn="ctr"/>
            <a:r>
              <a:rPr lang="ru-RU" sz="3600" kern="10">
                <a:ln w="9525">
                  <a:noFill/>
                  <a:rou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ДОРОГИЕ  РЕБЯТА</a:t>
            </a:r>
          </a:p>
        </p:txBody>
      </p:sp>
    </p:spTree>
  </p:cSld>
  <p:clrMapOvr>
    <a:masterClrMapping/>
  </p:clrMapOvr>
  <p:transition>
    <p:wedge/>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170" name="Rectangle 3"/>
          <p:cNvSpPr>
            <a:spLocks noGrp="1" noChangeArrowheads="1"/>
          </p:cNvSpPr>
          <p:nvPr>
            <p:ph type="body" idx="1"/>
          </p:nvPr>
        </p:nvSpPr>
        <p:spPr>
          <a:xfrm>
            <a:off x="0" y="1844675"/>
            <a:ext cx="9144000" cy="5013325"/>
          </a:xfrm>
          <a:solidFill>
            <a:srgbClr val="FFFF9F"/>
          </a:solidFill>
        </p:spPr>
        <p:txBody>
          <a:bodyPr/>
          <a:lstStyle/>
          <a:p>
            <a:pPr algn="ctr" eaLnBrk="1" hangingPunct="1">
              <a:buFontTx/>
              <a:buNone/>
            </a:pPr>
            <a:endParaRPr lang="ru-RU" altLang="ru-RU" b="1">
              <a:latin typeface="Times New Roman" panose="02020603050405020304" pitchFamily="18" charset="0"/>
            </a:endParaRPr>
          </a:p>
          <a:p>
            <a:pPr eaLnBrk="1" hangingPunct="1">
              <a:buFontTx/>
              <a:buNone/>
            </a:pPr>
            <a:r>
              <a:rPr lang="ru-RU" altLang="ru-RU" b="1">
                <a:latin typeface="Times New Roman" pitchFamily="18" charset="0"/>
              </a:rPr>
              <a:t>Впервые на Олимпийских играх баскетбол был представлен в Берлине в 1936 году.</a:t>
            </a:r>
          </a:p>
          <a:p>
            <a:pPr eaLnBrk="1" hangingPunct="1">
              <a:buFontTx/>
              <a:buNone/>
            </a:pPr>
            <a:r>
              <a:rPr lang="ru-RU" altLang="ru-RU" b="1">
                <a:latin typeface="Times New Roman" pitchFamily="18" charset="0"/>
              </a:rPr>
              <a:t>До конца 1960-х годов официальные соревнования проводились как</a:t>
            </a:r>
          </a:p>
          <a:p>
            <a:pPr eaLnBrk="1" hangingPunct="1">
              <a:buFontTx/>
              <a:buNone/>
            </a:pPr>
            <a:r>
              <a:rPr lang="ru-RU" altLang="ru-RU" b="1">
                <a:latin typeface="Times New Roman" pitchFamily="18" charset="0"/>
              </a:rPr>
              <a:t> на открытом воздухе, так и в </a:t>
            </a:r>
          </a:p>
          <a:p>
            <a:pPr eaLnBrk="1" hangingPunct="1">
              <a:buFontTx/>
              <a:buNone/>
            </a:pPr>
            <a:r>
              <a:rPr lang="ru-RU" altLang="ru-RU" b="1">
                <a:latin typeface="Times New Roman" pitchFamily="18" charset="0"/>
              </a:rPr>
              <a:t>спортивных залах. С 1968 все </a:t>
            </a:r>
          </a:p>
          <a:p>
            <a:pPr eaLnBrk="1" hangingPunct="1">
              <a:buFontTx/>
              <a:buNone/>
            </a:pPr>
            <a:r>
              <a:rPr lang="ru-RU" altLang="ru-RU" b="1">
                <a:latin typeface="Times New Roman" pitchFamily="18" charset="0"/>
              </a:rPr>
              <a:t>официальные матчи проходят только в закрытых помещениях. </a:t>
            </a:r>
          </a:p>
          <a:p>
            <a:pPr eaLnBrk="1" hangingPunct="1">
              <a:buFontTx/>
              <a:buNone/>
            </a:pPr>
            <a:endParaRPr lang="ru-RU" altLang="ru-RU" b="1">
              <a:latin typeface="Times New Roman" pitchFamily="18" charset="0"/>
            </a:endParaRPr>
          </a:p>
        </p:txBody>
      </p:sp>
      <p:pic>
        <p:nvPicPr>
          <p:cNvPr id="7171" name="Picture 4" descr="untitled"/>
          <p:cNvPicPr>
            <a:picLocks noChangeAspect="1" noChangeArrowheads="1"/>
          </p:cNvPicPr>
          <p:nvPr/>
        </p:nvPicPr>
        <p:blipFill>
          <a:blip r:embed="rId2"/>
          <a:stretch>
            <a:fillRect/>
          </a:stretch>
        </p:blipFill>
        <p:spPr bwMode="auto">
          <a:xfrm>
            <a:off x="0" y="0"/>
            <a:ext cx="9144000" cy="1844675"/>
          </a:xfrm>
          <a:prstGeom prst="rect">
            <a:avLst/>
          </a:prstGeom>
          <a:noFill/>
          <a:ln w="9525">
            <a:noFill/>
            <a:miter lim="800000"/>
          </a:ln>
        </p:spPr>
      </p:pic>
      <p:pic>
        <p:nvPicPr>
          <p:cNvPr id="7172" name="Picture 5" descr="sporta-1269"/>
          <p:cNvPicPr>
            <a:picLocks noChangeAspect="1" noChangeArrowheads="1" noCrop="1"/>
          </p:cNvPicPr>
          <p:nvPr/>
        </p:nvPicPr>
        <p:blipFill>
          <a:blip r:embed="rId3"/>
          <a:stretch>
            <a:fillRect/>
          </a:stretch>
        </p:blipFill>
        <p:spPr bwMode="auto">
          <a:xfrm>
            <a:off x="7235825" y="3068638"/>
            <a:ext cx="1733550" cy="2420937"/>
          </a:xfrm>
          <a:prstGeom prst="rect">
            <a:avLst/>
          </a:prstGeom>
          <a:noFill/>
          <a:ln w="9525">
            <a:noFill/>
            <a:miter lim="800000"/>
          </a:ln>
        </p:spPr>
      </p:pic>
      <p:pic>
        <p:nvPicPr>
          <p:cNvPr id="13318" name="Picture 6" descr="myimg"/>
          <p:cNvPicPr>
            <a:picLocks noChangeAspect="1" noChangeArrowheads="1"/>
          </p:cNvPicPr>
          <p:nvPr/>
        </p:nvPicPr>
        <p:blipFill>
          <a:blip r:embed="rId4"/>
          <a:stretch>
            <a:fillRect/>
          </a:stretch>
        </p:blipFill>
        <p:spPr bwMode="auto">
          <a:xfrm>
            <a:off x="0" y="0"/>
            <a:ext cx="1816100" cy="2349500"/>
          </a:xfrm>
          <a:prstGeom prst="rect">
            <a:avLst/>
          </a:prstGeom>
          <a:noFill/>
          <a:ln w="9525">
            <a:noFill/>
            <a:miter lim="800000"/>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13318"/>
                                        </p:tgtEl>
                                        <p:attrNameLst>
                                          <p:attrName>style.visibility</p:attrName>
                                        </p:attrNameLst>
                                      </p:cBhvr>
                                      <p:to>
                                        <p:strVal val="visible"/>
                                      </p:to>
                                    </p:set>
                                    <p:animEffect transition="in" filter="wipe(down)">
                                      <p:cBhvr>
                                        <p:cTn id="7"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8194" name="Picture 4" descr="untitled"/>
          <p:cNvPicPr>
            <a:picLocks noChangeAspect="1" noChangeArrowheads="1"/>
          </p:cNvPicPr>
          <p:nvPr/>
        </p:nvPicPr>
        <p:blipFill>
          <a:blip r:embed="rId2"/>
          <a:stretch>
            <a:fillRect/>
          </a:stretch>
        </p:blipFill>
        <p:spPr bwMode="auto">
          <a:xfrm>
            <a:off x="0" y="0"/>
            <a:ext cx="9144000" cy="1916113"/>
          </a:xfrm>
          <a:prstGeom prst="rect">
            <a:avLst/>
          </a:prstGeom>
          <a:noFill/>
          <a:ln w="9525">
            <a:noFill/>
            <a:miter lim="800000"/>
          </a:ln>
        </p:spPr>
      </p:pic>
      <p:pic>
        <p:nvPicPr>
          <p:cNvPr id="8195" name="Picture 5" descr="-644584403_150_120_150_120_0_0_60_gallery_img_originals_25_9_7_basketb_2"/>
          <p:cNvPicPr>
            <a:picLocks noGrp="1" noChangeAspect="1" noChangeArrowheads="1"/>
          </p:cNvPicPr>
          <p:nvPr>
            <p:ph type="body" idx="1"/>
          </p:nvPr>
        </p:nvPicPr>
        <p:blipFill>
          <a:blip r:embed="rId3"/>
          <a:stretch>
            <a:fillRect/>
          </a:stretch>
        </p:blipFill>
        <p:spPr>
          <a:xfrm>
            <a:off x="2987675" y="5084763"/>
            <a:ext cx="2160588" cy="1728787"/>
          </a:xfrm>
          <a:noFill/>
        </p:spPr>
      </p:pic>
      <p:sp>
        <p:nvSpPr>
          <p:cNvPr id="6150" name="Rectangle 6"/>
          <p:cNvSpPr>
            <a:spLocks noChangeArrowheads="1"/>
          </p:cNvSpPr>
          <p:nvPr/>
        </p:nvSpPr>
        <p:spPr bwMode="auto">
          <a:xfrm>
            <a:off x="5508625" y="0"/>
            <a:ext cx="3635375" cy="1828800"/>
          </a:xfrm>
          <a:prstGeom prst="rect">
            <a:avLst/>
          </a:prstGeom>
          <a:noFill/>
          <a:ln w="9525">
            <a:noFill/>
            <a:miter lim="800000"/>
          </a:ln>
          <a:effectLst/>
        </p:spPr>
        <p:txBody>
          <a:bodyPr>
            <a:spAutoFit/>
          </a:bodyPr>
          <a:lstStyle/>
          <a:p>
            <a:pPr algn="ctr" eaLnBrk="1" hangingPunct="1">
              <a:defRPr/>
            </a:pPr>
            <a:r>
              <a:rPr lang="ru-RU" sz="3200">
                <a:solidFill>
                  <a:srgbClr val="FFFF00"/>
                </a:solidFill>
                <a:effectLst>
                  <a:outerShdw blurRad="38100" dist="38100" dir="2700000" algn="tl">
                    <a:srgbClr val="C0C0C0"/>
                  </a:outerShdw>
                </a:effectLst>
                <a:latin typeface="Times New Roman" pitchFamily="18" charset="0"/>
              </a:rPr>
              <a:t>Площадка </a:t>
            </a:r>
          </a:p>
          <a:p>
            <a:pPr algn="ctr" eaLnBrk="1" hangingPunct="1">
              <a:defRPr/>
            </a:pPr>
            <a:r>
              <a:rPr lang="ru-RU" sz="3200">
                <a:solidFill>
                  <a:srgbClr val="FFFF00"/>
                </a:solidFill>
                <a:effectLst>
                  <a:outerShdw blurRad="38100" dist="38100" dir="2700000" algn="tl">
                    <a:srgbClr val="C0C0C0"/>
                  </a:outerShdw>
                </a:effectLst>
                <a:latin typeface="Times New Roman" pitchFamily="18" charset="0"/>
              </a:rPr>
              <a:t>и инвентарь</a:t>
            </a:r>
          </a:p>
          <a:p>
            <a:pPr algn="ctr" eaLnBrk="1" hangingPunct="1">
              <a:defRPr/>
            </a:pPr>
            <a:r>
              <a:rPr lang="ru-RU" sz="3200">
                <a:solidFill>
                  <a:srgbClr val="FFFF00"/>
                </a:solidFill>
                <a:effectLst>
                  <a:outerShdw blurRad="38100" dist="38100" dir="2700000" algn="tl">
                    <a:srgbClr val="C0C0C0"/>
                  </a:outerShdw>
                </a:effectLst>
                <a:latin typeface="Times New Roman" pitchFamily="18" charset="0"/>
              </a:rPr>
              <a:t> для игры</a:t>
            </a:r>
          </a:p>
          <a:p>
            <a:pPr eaLnBrk="1" hangingPunct="1">
              <a:defRPr/>
            </a:pPr>
            <a:endParaRPr lang="ru-RU">
              <a:solidFill>
                <a:schemeClr val="tx2"/>
              </a:solidFill>
              <a:effectLst>
                <a:outerShdw blurRad="38100" dist="38100" dir="2700000" algn="tl">
                  <a:srgbClr val="C0C0C0"/>
                </a:outerShdw>
              </a:effectLst>
            </a:endParaRPr>
          </a:p>
        </p:txBody>
      </p:sp>
      <p:pic>
        <p:nvPicPr>
          <p:cNvPr id="8197" name="Picture 4"/>
          <p:cNvPicPr>
            <a:picLocks noChangeAspect="1" noChangeArrowheads="1"/>
          </p:cNvPicPr>
          <p:nvPr/>
        </p:nvPicPr>
        <p:blipFill>
          <a:blip r:embed="rId4"/>
          <a:stretch>
            <a:fillRect/>
          </a:stretch>
        </p:blipFill>
        <p:spPr bwMode="auto">
          <a:xfrm>
            <a:off x="3446463" y="1989138"/>
            <a:ext cx="5697537" cy="3344862"/>
          </a:xfrm>
          <a:prstGeom prst="rect">
            <a:avLst/>
          </a:prstGeom>
          <a:solidFill>
            <a:srgbClr val="FFFF9F">
              <a:alpha val="50195"/>
            </a:srgbClr>
          </a:solidFill>
          <a:ln w="76200" cmpd="tri">
            <a:solidFill>
              <a:srgbClr val="FFFF99"/>
            </a:solidFill>
            <a:miter lim="800000"/>
          </a:ln>
        </p:spPr>
      </p:pic>
      <p:sp>
        <p:nvSpPr>
          <p:cNvPr id="2" name="Rectangle 3"/>
          <p:cNvSpPr>
            <a:spLocks noChangeArrowheads="1"/>
          </p:cNvSpPr>
          <p:nvPr/>
        </p:nvSpPr>
        <p:spPr bwMode="auto">
          <a:xfrm>
            <a:off x="0" y="1916113"/>
            <a:ext cx="3995738" cy="3457575"/>
          </a:xfrm>
          <a:prstGeom prst="rect">
            <a:avLst/>
          </a:prstGeom>
          <a:gradFill rotWithShape="1">
            <a:gsLst>
              <a:gs pos="0">
                <a:schemeClr val="bg1"/>
              </a:gs>
              <a:gs pos="50000">
                <a:schemeClr val="accent1"/>
              </a:gs>
              <a:gs pos="100000">
                <a:schemeClr val="bg1"/>
              </a:gs>
            </a:gsLst>
            <a:lin ang="5400000" scaled="1"/>
          </a:gradFill>
          <a:ln w="9525">
            <a:noFill/>
            <a:miter lim="800000"/>
          </a:ln>
        </p:spPr>
        <p:txBody>
          <a:bodyPr/>
          <a:lstStyle/>
          <a:p>
            <a:pPr marL="342900" indent="-342900" algn="ctr" eaLnBrk="1" hangingPunct="1">
              <a:spcBef>
                <a:spcPct val="20000"/>
              </a:spcBef>
              <a:defRPr/>
            </a:pPr>
            <a:r>
              <a:rPr lang="ru-RU" sz="2400" b="1">
                <a:solidFill>
                  <a:srgbClr val="000000"/>
                </a:solidFill>
                <a:effectLst>
                  <a:outerShdw blurRad="38100" dist="38100" dir="2700000" algn="tl">
                    <a:srgbClr val="C0C0C0"/>
                  </a:outerShdw>
                </a:effectLst>
                <a:latin typeface="Times New Roman" pitchFamily="18" charset="0"/>
                <a:cs typeface="Times New Roman" pitchFamily="18" charset="0"/>
              </a:rPr>
              <a:t>Размер площадки для игры в баскетбол показан на рисунке.</a:t>
            </a:r>
            <a:r>
              <a:rPr lang="ru-RU" sz="2400" b="1">
                <a:solidFill>
                  <a:srgbClr val="000000"/>
                </a:solidFill>
                <a:effectLst>
                  <a:outerShdw blurRad="38100" dist="38100" dir="2700000" algn="tl">
                    <a:srgbClr val="C0C0C0"/>
                  </a:outerShdw>
                </a:effectLst>
                <a:latin typeface="Times New Roman" pitchFamily="18" charset="0"/>
              </a:rPr>
              <a:t> Баскетбольная площадка оборудуется двумя щитами с кольцами, закрепленными на стойках.</a:t>
            </a:r>
          </a:p>
          <a:p>
            <a:pPr marL="342900" indent="-342900" eaLnBrk="1" hangingPunct="1">
              <a:spcBef>
                <a:spcPct val="20000"/>
              </a:spcBef>
              <a:buFontTx/>
              <a:buChar char="•"/>
              <a:defRPr/>
            </a:pPr>
            <a:endParaRPr lang="ru-RU" sz="2400" b="1">
              <a:solidFill>
                <a:srgbClr val="000000"/>
              </a:solidFill>
              <a:effectLst>
                <a:outerShdw blurRad="38100" dist="38100" dir="2700000" algn="tl">
                  <a:srgbClr val="C0C0C0"/>
                </a:outerShdw>
              </a:effectLst>
              <a:latin typeface="Times New Roman" panose="02020603050405020304" pitchFamily="18" charset="0"/>
            </a:endParaRPr>
          </a:p>
          <a:p>
            <a:pPr marL="342900" indent="-342900" eaLnBrk="1" hangingPunct="1">
              <a:spcBef>
                <a:spcPct val="20000"/>
              </a:spcBef>
              <a:buFontTx/>
              <a:buChar char="•"/>
              <a:defRPr/>
            </a:pPr>
            <a:endParaRPr lang="ru-RU" sz="2400" b="1">
              <a:solidFill>
                <a:srgbClr val="000000"/>
              </a:solidFill>
              <a:effectLst>
                <a:outerShdw blurRad="38100" dist="38100" dir="2700000" algn="tl">
                  <a:srgbClr val="C0C0C0"/>
                </a:outerShdw>
              </a:effectLst>
              <a:latin typeface="Times New Roman" pitchFamily="18" charset="0"/>
            </a:endParaRPr>
          </a:p>
        </p:txBody>
      </p:sp>
    </p:spTree>
  </p:cSld>
  <p:clrMapOvr>
    <a:masterClrMapping/>
  </p:clrMapOvr>
  <p:transition>
    <p:wedge/>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9218" name="Picture 4" descr="untitled"/>
          <p:cNvPicPr>
            <a:picLocks noChangeAspect="1" noChangeArrowheads="1"/>
          </p:cNvPicPr>
          <p:nvPr/>
        </p:nvPicPr>
        <p:blipFill>
          <a:blip r:embed="rId2"/>
          <a:stretch>
            <a:fillRect/>
          </a:stretch>
        </p:blipFill>
        <p:spPr bwMode="auto">
          <a:xfrm>
            <a:off x="0" y="0"/>
            <a:ext cx="9144000" cy="2297113"/>
          </a:xfrm>
          <a:prstGeom prst="rect">
            <a:avLst/>
          </a:prstGeom>
          <a:noFill/>
          <a:ln w="9525">
            <a:noFill/>
            <a:miter lim="800000"/>
          </a:ln>
        </p:spPr>
      </p:pic>
      <p:pic>
        <p:nvPicPr>
          <p:cNvPr id="9219" name="Picture 7"/>
          <p:cNvPicPr>
            <a:picLocks noGrp="1" noChangeAspect="1" noChangeArrowheads="1"/>
          </p:cNvPicPr>
          <p:nvPr>
            <p:ph type="body" idx="1"/>
          </p:nvPr>
        </p:nvPicPr>
        <p:blipFill>
          <a:blip r:embed="rId3"/>
          <a:stretch>
            <a:fillRect/>
          </a:stretch>
        </p:blipFill>
        <p:spPr>
          <a:xfrm>
            <a:off x="5726113" y="2492375"/>
            <a:ext cx="3273425" cy="3744913"/>
          </a:xfrm>
          <a:noFill/>
          <a:ln w="76200" cap="flat" cmpd="tri">
            <a:solidFill>
              <a:srgbClr val="FFCC00"/>
            </a:solidFill>
          </a:ln>
        </p:spPr>
      </p:pic>
      <p:sp>
        <p:nvSpPr>
          <p:cNvPr id="8198" name="Rectangle 6"/>
          <p:cNvSpPr>
            <a:spLocks noChangeArrowheads="1"/>
          </p:cNvSpPr>
          <p:nvPr/>
        </p:nvSpPr>
        <p:spPr bwMode="auto">
          <a:xfrm>
            <a:off x="323850" y="2565400"/>
            <a:ext cx="5111750" cy="3816350"/>
          </a:xfrm>
          <a:prstGeom prst="rect">
            <a:avLst/>
          </a:prstGeom>
          <a:gradFill rotWithShape="1">
            <a:gsLst>
              <a:gs pos="0">
                <a:schemeClr val="bg1"/>
              </a:gs>
              <a:gs pos="50000">
                <a:schemeClr val="accent1"/>
              </a:gs>
              <a:gs pos="100000">
                <a:schemeClr val="bg1"/>
              </a:gs>
            </a:gsLst>
            <a:lin ang="5400000" scaled="1"/>
          </a:gradFill>
          <a:ln w="9525">
            <a:noFill/>
            <a:miter lim="800000"/>
          </a:ln>
        </p:spPr>
        <p:txBody>
          <a:bodyPr/>
          <a:lstStyle/>
          <a:p>
            <a:pPr marL="342900" indent="-342900" eaLnBrk="1" hangingPunct="1">
              <a:spcBef>
                <a:spcPct val="20000"/>
              </a:spcBef>
              <a:buFontTx/>
              <a:buChar char="•"/>
              <a:defRPr/>
            </a:pPr>
            <a:r>
              <a:rPr lang="ru-RU" sz="2400" b="1">
                <a:solidFill>
                  <a:srgbClr val="000000"/>
                </a:solidFill>
                <a:effectLst>
                  <a:outerShdw blurRad="38100" dist="38100" dir="2700000" algn="tl">
                    <a:srgbClr val="C0C0C0"/>
                  </a:outerShdw>
                </a:effectLst>
                <a:latin typeface="Times New Roman" pitchFamily="18" charset="0"/>
                <a:cs typeface="Times New Roman" pitchFamily="18" charset="0"/>
              </a:rPr>
              <a:t>Мяч весом 567-650 гр. </a:t>
            </a:r>
            <a:r>
              <a:rPr lang="ru-RU" sz="2400" b="1">
                <a:solidFill>
                  <a:srgbClr val="000000"/>
                </a:solidFill>
                <a:effectLst>
                  <a:outerShdw blurRad="38100" dist="38100" dir="2700000" algn="tl">
                    <a:srgbClr val="C0C0C0"/>
                  </a:outerShdw>
                </a:effectLst>
                <a:latin typeface="Times New Roman" pitchFamily="18" charset="0"/>
              </a:rPr>
              <a:t>и</a:t>
            </a:r>
            <a:r>
              <a:rPr lang="ru-RU" sz="2400" b="1">
                <a:solidFill>
                  <a:srgbClr val="000000"/>
                </a:solidFill>
                <a:effectLst>
                  <a:outerShdw blurRad="38100" dist="38100" dir="2700000" algn="tl">
                    <a:srgbClr val="C0C0C0"/>
                  </a:outerShdw>
                </a:effectLst>
                <a:latin typeface="Times New Roman" pitchFamily="18" charset="0"/>
                <a:cs typeface="Times New Roman" pitchFamily="18" charset="0"/>
              </a:rPr>
              <a:t> длиной окружности 74,9-78 см</a:t>
            </a:r>
            <a:r>
              <a:rPr lang="ru-RU" sz="2400" b="1">
                <a:solidFill>
                  <a:srgbClr val="000000"/>
                </a:solidFill>
                <a:effectLst>
                  <a:outerShdw blurRad="38100" dist="38100" dir="2700000" algn="tl">
                    <a:srgbClr val="C0C0C0"/>
                  </a:outerShdw>
                </a:effectLst>
                <a:latin typeface="Times New Roman" pitchFamily="18" charset="0"/>
              </a:rPr>
              <a:t> </a:t>
            </a:r>
            <a:r>
              <a:rPr lang="ru-RU" sz="2400" b="1">
                <a:solidFill>
                  <a:srgbClr val="000000"/>
                </a:solidFill>
                <a:effectLst>
                  <a:outerShdw blurRad="38100" dist="38100" dir="2700000" algn="tl">
                    <a:srgbClr val="C0C0C0"/>
                  </a:outerShdw>
                </a:effectLst>
                <a:latin typeface="Times New Roman" pitchFamily="18" charset="0"/>
                <a:cs typeface="Times New Roman" pitchFamily="18" charset="0"/>
              </a:rPr>
              <a:t>(№7) – для мужчин</a:t>
            </a:r>
            <a:r>
              <a:rPr lang="ru-RU" sz="2400" b="1">
                <a:solidFill>
                  <a:srgbClr val="000000"/>
                </a:solidFill>
                <a:effectLst>
                  <a:outerShdw blurRad="38100" dist="38100" dir="2700000" algn="tl">
                    <a:srgbClr val="C0C0C0"/>
                  </a:outerShdw>
                </a:effectLst>
                <a:latin typeface="Times New Roman" pitchFamily="18" charset="0"/>
              </a:rPr>
              <a:t>.</a:t>
            </a:r>
          </a:p>
          <a:p>
            <a:pPr marL="342900" indent="-342900" eaLnBrk="1" hangingPunct="1">
              <a:spcBef>
                <a:spcPct val="20000"/>
              </a:spcBef>
              <a:buFontTx/>
              <a:buChar char="•"/>
              <a:defRPr/>
            </a:pPr>
            <a:r>
              <a:rPr lang="ru-RU" sz="2400" b="1">
                <a:solidFill>
                  <a:srgbClr val="000000"/>
                </a:solidFill>
                <a:effectLst>
                  <a:outerShdw blurRad="38100" dist="38100" dir="2700000" algn="tl">
                    <a:srgbClr val="C0C0C0"/>
                  </a:outerShdw>
                </a:effectLst>
                <a:latin typeface="Times New Roman" pitchFamily="18" charset="0"/>
              </a:rPr>
              <a:t>Мяч весом 510-567 гр. и длиной окружности 72,4-73,4 см (№6) – для женщин.</a:t>
            </a:r>
          </a:p>
          <a:p>
            <a:pPr marL="342900" indent="-342900" eaLnBrk="1" hangingPunct="1">
              <a:spcBef>
                <a:spcPct val="20000"/>
              </a:spcBef>
              <a:buFontTx/>
              <a:buChar char="•"/>
              <a:defRPr/>
            </a:pPr>
            <a:r>
              <a:rPr lang="ru-RU" sz="2400" b="1">
                <a:solidFill>
                  <a:srgbClr val="000000"/>
                </a:solidFill>
                <a:effectLst>
                  <a:outerShdw blurRad="38100" dist="38100" dir="2700000" algn="tl">
                    <a:srgbClr val="C0C0C0"/>
                  </a:outerShdw>
                </a:effectLst>
                <a:latin typeface="Times New Roman" pitchFamily="18" charset="0"/>
              </a:rPr>
              <a:t>Старший судья является единственным лицом, определяющим пригодность мяча.</a:t>
            </a:r>
          </a:p>
        </p:txBody>
      </p:sp>
      <p:sp>
        <p:nvSpPr>
          <p:cNvPr id="9221" name="Rectangle 7"/>
          <p:cNvSpPr>
            <a:spLocks noChangeArrowheads="1"/>
          </p:cNvSpPr>
          <p:nvPr/>
        </p:nvSpPr>
        <p:spPr bwMode="auto">
          <a:xfrm>
            <a:off x="5314950" y="6308725"/>
            <a:ext cx="3486532" cy="369332"/>
          </a:xfrm>
          <a:prstGeom prst="rect">
            <a:avLst/>
          </a:prstGeom>
          <a:noFill/>
          <a:ln w="9525">
            <a:noFill/>
            <a:miter lim="800000"/>
          </a:ln>
        </p:spPr>
        <p:txBody>
          <a:bodyPr wrap="none">
            <a:spAutoFit/>
          </a:bodyPr>
          <a:lstStyle/>
          <a:p>
            <a:pPr eaLnBrk="1" hangingPunct="1"/>
            <a:r>
              <a:rPr lang="ru-RU" altLang="ru-RU" b="1">
                <a:solidFill>
                  <a:srgbClr val="C00000"/>
                </a:solidFill>
                <a:latin typeface="Times New Roman" pitchFamily="18" charset="0"/>
                <a:cs typeface="Times New Roman" pitchFamily="18" charset="0"/>
              </a:rPr>
              <a:t>Держание баскетбольного мяча</a:t>
            </a:r>
          </a:p>
        </p:txBody>
      </p:sp>
    </p:spTree>
  </p:cSld>
  <p:clrMapOvr>
    <a:masterClrMapping/>
  </p:clrMapOvr>
  <p:transition>
    <p:wedge/>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0242" name="Rectangle 3"/>
          <p:cNvSpPr>
            <a:spLocks noGrp="1" noChangeArrowheads="1"/>
          </p:cNvSpPr>
          <p:nvPr>
            <p:ph type="body" idx="1"/>
          </p:nvPr>
        </p:nvSpPr>
        <p:spPr>
          <a:xfrm>
            <a:off x="0" y="2349500"/>
            <a:ext cx="6732588" cy="4319588"/>
          </a:xfrm>
          <a:solidFill>
            <a:srgbClr val="FFFF9F"/>
          </a:solidFill>
        </p:spPr>
        <p:txBody>
          <a:bodyPr/>
          <a:lstStyle/>
          <a:p>
            <a:pPr indent="11113" algn="ctr" eaLnBrk="1" hangingPunct="1">
              <a:lnSpc>
                <a:spcPct val="80000"/>
              </a:lnSpc>
              <a:buFontTx/>
              <a:buNone/>
            </a:pPr>
            <a:r>
              <a:rPr lang="ru-RU" altLang="ru-RU" sz="2000">
                <a:latin typeface="Times New Roman" pitchFamily="18" charset="0"/>
              </a:rPr>
              <a:t>Для игры в баскетбол на </a:t>
            </a:r>
            <a:r>
              <a:rPr lang="ru-RU" altLang="ru-RU" sz="2000">
                <a:latin typeface="Times New Roman" pitchFamily="18" charset="0"/>
                <a:hlinkClick r:id="rId2" action="ppaction://hlinkfile"/>
              </a:rPr>
              <a:t>спортивной площадке</a:t>
            </a:r>
            <a:r>
              <a:rPr lang="ru-RU" altLang="ru-RU" sz="2000">
                <a:latin typeface="Times New Roman" pitchFamily="18" charset="0"/>
              </a:rPr>
              <a:t> устанавливаются два щита, на которых прикрепляется </a:t>
            </a:r>
            <a:r>
              <a:rPr lang="ru-RU" altLang="ru-RU" sz="2000">
                <a:latin typeface="Times New Roman" pitchFamily="18" charset="0"/>
                <a:hlinkClick r:id="rId3" action="ppaction://hlinkfile"/>
              </a:rPr>
              <a:t>корзина</a:t>
            </a:r>
            <a:r>
              <a:rPr lang="ru-RU" altLang="ru-RU" sz="2000">
                <a:latin typeface="Times New Roman" pitchFamily="18" charset="0"/>
              </a:rPr>
              <a:t> (кольцо). Для изготовления щита используют соответствующий прозрачный материал, обычно это цельный кусок закаленного небьющегося стекла, которое имеет степень твердости, равную твердости щита изготовленного из пород твердого дерева толщиной 3 см. Щиты разрешается изготавливать также из других материалов, но они должны быть окрашены в белый цвет, и отвечать следующим требованиям: </a:t>
            </a:r>
            <a:br>
              <a:rPr lang="ru-RU" altLang="ru-RU" sz="2000">
                <a:latin typeface="Times New Roman" pitchFamily="18" charset="0"/>
                <a:hlinkClick r:id="rId3" action="ppaction://hlinkfile"/>
              </a:rPr>
            </a:br>
            <a:br>
              <a:rPr lang="ru-RU" altLang="ru-RU" sz="2000">
                <a:latin typeface="Times New Roman" pitchFamily="18" charset="0"/>
                <a:hlinkClick r:id="rId3" action="ppaction://hlinkfile"/>
              </a:rPr>
            </a:br>
            <a:r>
              <a:rPr lang="ru-RU" altLang="ru-RU" sz="2000">
                <a:latin typeface="Times New Roman" pitchFamily="18" charset="0"/>
              </a:rPr>
              <a:t>Размер щита должен быть шириной 1,8 м (+3 см) и высотой 1,05 м (+2 см). Нижний край щита располагается на высоте 2,9 м от поверхности игровой площадки. </a:t>
            </a:r>
            <a:br>
              <a:rPr lang="ru-RU" altLang="ru-RU" sz="2000" b="1">
                <a:latin typeface="Times New Roman" pitchFamily="18" charset="0"/>
                <a:hlinkClick r:id="rId3" action="ppaction://hlinkfile"/>
              </a:rPr>
            </a:br>
            <a:endParaRPr lang="ru-RU" altLang="ru-RU" sz="2000" b="1">
              <a:latin typeface="Times New Roman" panose="02020603050405020304" pitchFamily="18" charset="0"/>
            </a:endParaRPr>
          </a:p>
        </p:txBody>
      </p:sp>
      <p:sp>
        <p:nvSpPr>
          <p:cNvPr id="10243" name="AutoShape 5" descr="баскетбольный щит"/>
          <p:cNvSpPr>
            <a:spLocks noChangeAspect="1" noChangeArrowheads="1"/>
          </p:cNvSpPr>
          <p:nvPr/>
        </p:nvSpPr>
        <p:spPr bwMode="auto">
          <a:xfrm>
            <a:off x="155575" y="46038"/>
            <a:ext cx="2286000" cy="2286000"/>
          </a:xfrm>
          <a:prstGeom prst="rect">
            <a:avLst/>
          </a:prstGeom>
          <a:noFill/>
          <a:ln w="9525">
            <a:noFill/>
            <a:miter lim="800000"/>
          </a:ln>
        </p:spPr>
        <p:txBody>
          <a:bodyPr/>
          <a:lstStyle/>
          <a:p>
            <a:pPr eaLnBrk="1" hangingPunct="1"/>
            <a:endParaRPr lang="ru-RU" altLang="ru-RU"/>
          </a:p>
        </p:txBody>
      </p:sp>
      <p:pic>
        <p:nvPicPr>
          <p:cNvPr id="10244" name="Picture 6" descr="2"/>
          <p:cNvPicPr>
            <a:picLocks noChangeAspect="1" noChangeArrowheads="1"/>
          </p:cNvPicPr>
          <p:nvPr/>
        </p:nvPicPr>
        <p:blipFill>
          <a:blip r:embed="rId4"/>
          <a:stretch>
            <a:fillRect/>
          </a:stretch>
        </p:blipFill>
        <p:spPr bwMode="auto">
          <a:xfrm>
            <a:off x="6858000" y="2349500"/>
            <a:ext cx="2286000" cy="2286000"/>
          </a:xfrm>
          <a:prstGeom prst="rect">
            <a:avLst/>
          </a:prstGeom>
          <a:noFill/>
          <a:ln w="9525">
            <a:noFill/>
            <a:miter lim="800000"/>
          </a:ln>
        </p:spPr>
      </p:pic>
      <p:pic>
        <p:nvPicPr>
          <p:cNvPr id="10245" name="Picture 7" descr="untitled"/>
          <p:cNvPicPr>
            <a:picLocks noChangeAspect="1" noChangeArrowheads="1"/>
          </p:cNvPicPr>
          <p:nvPr/>
        </p:nvPicPr>
        <p:blipFill>
          <a:blip r:embed="rId5"/>
          <a:stretch>
            <a:fillRect/>
          </a:stretch>
        </p:blipFill>
        <p:spPr bwMode="auto">
          <a:xfrm>
            <a:off x="0" y="0"/>
            <a:ext cx="9144000" cy="2297113"/>
          </a:xfrm>
          <a:prstGeom prst="rect">
            <a:avLst/>
          </a:prstGeom>
          <a:noFill/>
          <a:ln w="9525">
            <a:noFill/>
            <a:miter lim="800000"/>
          </a:ln>
        </p:spPr>
      </p:pic>
    </p:spTree>
  </p:cSld>
  <p:clrMapOvr>
    <a:masterClrMapping/>
  </p:clrMapOvr>
  <p:transition>
    <p:wedge/>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266" name="Rectangle 3"/>
          <p:cNvSpPr>
            <a:spLocks noGrp="1" noChangeArrowheads="1"/>
          </p:cNvSpPr>
          <p:nvPr>
            <p:ph type="body" idx="1"/>
          </p:nvPr>
        </p:nvSpPr>
        <p:spPr>
          <a:xfrm>
            <a:off x="0" y="2852738"/>
            <a:ext cx="9144000" cy="4005262"/>
          </a:xfrm>
          <a:solidFill>
            <a:srgbClr val="FFFF9F"/>
          </a:solidFill>
        </p:spPr>
        <p:txBody>
          <a:bodyPr/>
          <a:lstStyle/>
          <a:p>
            <a:pPr indent="11113" eaLnBrk="1" hangingPunct="1">
              <a:lnSpc>
                <a:spcPct val="90000"/>
              </a:lnSpc>
              <a:buFontTx/>
              <a:buNone/>
            </a:pPr>
            <a:r>
              <a:rPr lang="ru-RU" altLang="ru-RU" sz="2400">
                <a:latin typeface="Times New Roman" pitchFamily="18" charset="0"/>
                <a:cs typeface="Times New Roman" pitchFamily="18" charset="0"/>
              </a:rPr>
              <a:t>Кольцо баскетбольной корзины должно иметь следующую конструкцию: минимальный внутренний диаметр равен 45 см, а максимальный 45,7 см. Окрашивается кольцо в яркий оранжевый цвет. На нижней части кольца должно быть приспособление для установки сеток, такое, которое не допускало бы травмы пальцев. </a:t>
            </a:r>
          </a:p>
          <a:p>
            <a:pPr indent="11113" eaLnBrk="1" hangingPunct="1">
              <a:lnSpc>
                <a:spcPct val="90000"/>
              </a:lnSpc>
              <a:buFontTx/>
              <a:buNone/>
            </a:pPr>
            <a:r>
              <a:rPr lang="ru-RU" altLang="ru-RU" sz="2400">
                <a:latin typeface="Times New Roman" pitchFamily="18" charset="0"/>
                <a:cs typeface="Times New Roman" pitchFamily="18" charset="0"/>
              </a:rPr>
              <a:t>Верхняя плоскость кольца располагается </a:t>
            </a:r>
          </a:p>
          <a:p>
            <a:pPr eaLnBrk="1" hangingPunct="1">
              <a:lnSpc>
                <a:spcPct val="90000"/>
              </a:lnSpc>
              <a:buFontTx/>
              <a:buNone/>
            </a:pPr>
            <a:r>
              <a:rPr lang="ru-RU" altLang="ru-RU" sz="2400">
                <a:latin typeface="Times New Roman" pitchFamily="18" charset="0"/>
                <a:cs typeface="Times New Roman" pitchFamily="18" charset="0"/>
              </a:rPr>
              <a:t>в горизонтальной плоскости на высоте </a:t>
            </a:r>
          </a:p>
          <a:p>
            <a:pPr eaLnBrk="1" hangingPunct="1">
              <a:lnSpc>
                <a:spcPct val="90000"/>
              </a:lnSpc>
              <a:buFontTx/>
              <a:buNone/>
            </a:pPr>
            <a:r>
              <a:rPr lang="ru-RU" altLang="ru-RU" sz="2400">
                <a:latin typeface="Times New Roman" pitchFamily="18" charset="0"/>
                <a:cs typeface="Times New Roman" pitchFamily="18" charset="0"/>
              </a:rPr>
              <a:t>3,05 м от уровня игровой площадки </a:t>
            </a:r>
            <a:br>
              <a:rPr lang="ru-RU" altLang="ru-RU" sz="2400">
                <a:latin typeface="Times New Roman" pitchFamily="18" charset="0"/>
                <a:cs typeface="Times New Roman" pitchFamily="18" charset="0"/>
              </a:rPr>
            </a:br>
            <a:br>
              <a:rPr lang="ru-RU" altLang="ru-RU" sz="2400"/>
            </a:br>
            <a:endParaRPr lang="ru-RU" altLang="ru-RU" sz="2400"/>
          </a:p>
        </p:txBody>
      </p:sp>
      <p:pic>
        <p:nvPicPr>
          <p:cNvPr id="11267" name="Picture 4" descr="9"/>
          <p:cNvPicPr>
            <a:picLocks noChangeAspect="1" noChangeArrowheads="1"/>
          </p:cNvPicPr>
          <p:nvPr/>
        </p:nvPicPr>
        <p:blipFill>
          <a:blip r:embed="rId2"/>
          <a:stretch>
            <a:fillRect/>
          </a:stretch>
        </p:blipFill>
        <p:spPr bwMode="auto">
          <a:xfrm>
            <a:off x="2555776" y="27305"/>
            <a:ext cx="3619500" cy="2714625"/>
          </a:xfrm>
          <a:prstGeom prst="rect">
            <a:avLst/>
          </a:prstGeom>
          <a:noFill/>
          <a:ln w="9525">
            <a:noFill/>
            <a:miter lim="800000"/>
          </a:ln>
        </p:spPr>
      </p:pic>
      <p:pic>
        <p:nvPicPr>
          <p:cNvPr id="11270" name="Picture 8" descr="untitled"/>
          <p:cNvPicPr>
            <a:picLocks noChangeAspect="1" noChangeArrowheads="1"/>
          </p:cNvPicPr>
          <p:nvPr/>
        </p:nvPicPr>
        <p:blipFill>
          <a:blip r:embed="rId3"/>
          <a:stretch>
            <a:fillRect/>
          </a:stretch>
        </p:blipFill>
        <p:spPr bwMode="auto">
          <a:xfrm>
            <a:off x="7019925" y="4656138"/>
            <a:ext cx="2124075" cy="2201862"/>
          </a:xfrm>
          <a:prstGeom prst="rect">
            <a:avLst/>
          </a:prstGeom>
          <a:noFill/>
          <a:ln w="9525">
            <a:noFill/>
            <a:miter lim="800000"/>
          </a:ln>
        </p:spPr>
      </p:pic>
    </p:spTree>
  </p:cSld>
  <p:clrMapOvr>
    <a:masterClrMapping/>
  </p:clrMapOvr>
  <p:transition>
    <p:wedge/>
  </p:transition>
  <p:timing/>
</p:sld>
</file>

<file path=ppt/tags/tag1.xml><?xml version="1.0" encoding="utf-8"?>
<p:tagLst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r="http://schemas.openxmlformats.org/officeDocument/2006/relationships"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Arial"/>
        <a:cs typeface="Arial"/>
      </a:majorFont>
      <a:minorFont>
        <a:latin typeface="Arial"/>
        <a:ea typeface="Arial"/>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r="http://schemas.openxmlformats.org/officeDocument/2006/relationships"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IvanPro.ws</Company>
  <PresentationFormat>On-screen Show (4:3)</PresentationFormat>
  <Paragraphs>143</Paragraphs>
  <Slides>43</Slides>
  <Notes>1</Notes>
  <TotalTime>828</TotalTime>
  <HiddenSlides>0</HiddenSlides>
  <MMClips>0</MMClips>
  <ScaleCrop>0</ScaleCrop>
  <HeadingPairs>
    <vt:vector baseType="variant" size="6">
      <vt:variant>
        <vt:lpstr>Fonts used</vt:lpstr>
      </vt:variant>
      <vt:variant>
        <vt:i4>5</vt:i4>
      </vt:variant>
      <vt:variant>
        <vt:lpstr>Theme</vt:lpstr>
      </vt:variant>
      <vt:variant>
        <vt:i4>1</vt:i4>
      </vt:variant>
      <vt:variant>
        <vt:lpstr>Slide Titles</vt:lpstr>
      </vt:variant>
      <vt:variant>
        <vt:i4>43</vt:i4>
      </vt:variant>
    </vt:vector>
  </HeadingPairs>
  <TitlesOfParts>
    <vt:vector baseType="lpstr" size="49">
      <vt:lpstr>Arial</vt:lpstr>
      <vt:lpstr>Calibri</vt:lpstr>
      <vt:lpstr>Times New Roman</vt:lpstr>
      <vt:lpstr>Arial Black</vt:lpstr>
      <vt:lpstr>Impact</vt:lpstr>
      <vt:lpstr>Оформление по умолчанию</vt:lpstr>
      <vt:lpstr>ВСЁ О БАСКЕТБОЛЕ</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19.1200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ВСЁ О БАСКЕТБОЛЕ</dc:title>
  <dc:creator>Comp.ws</dc:creator>
  <cp:lastModifiedBy>PCSM</cp:lastModifiedBy>
  <cp:revision>20</cp:revision>
  <dcterms:created xsi:type="dcterms:W3CDTF">2010-11-17T20:10:03Z</dcterms:created>
  <dcterms:modified xsi:type="dcterms:W3CDTF">2024-10-14T09:24:48Z</dcterms:modified>
</cp:coreProperties>
</file>